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0" r:id="rId2"/>
  </p:sldMasterIdLst>
  <p:notesMasterIdLst>
    <p:notesMasterId r:id="rId23"/>
  </p:notesMasterIdLst>
  <p:handoutMasterIdLst>
    <p:handoutMasterId r:id="rId24"/>
  </p:handoutMasterIdLst>
  <p:sldIdLst>
    <p:sldId id="507" r:id="rId3"/>
    <p:sldId id="522" r:id="rId4"/>
    <p:sldId id="374" r:id="rId5"/>
    <p:sldId id="523" r:id="rId6"/>
    <p:sldId id="525" r:id="rId7"/>
    <p:sldId id="524" r:id="rId8"/>
    <p:sldId id="526" r:id="rId9"/>
    <p:sldId id="527" r:id="rId10"/>
    <p:sldId id="528" r:id="rId11"/>
    <p:sldId id="529" r:id="rId12"/>
    <p:sldId id="532" r:id="rId13"/>
    <p:sldId id="530" r:id="rId14"/>
    <p:sldId id="531" r:id="rId15"/>
    <p:sldId id="533" r:id="rId16"/>
    <p:sldId id="534" r:id="rId17"/>
    <p:sldId id="535" r:id="rId18"/>
    <p:sldId id="536" r:id="rId19"/>
    <p:sldId id="537" r:id="rId20"/>
    <p:sldId id="538" r:id="rId21"/>
    <p:sldId id="539" r:id="rId22"/>
  </p:sldIdLst>
  <p:sldSz cx="14630400" cy="82296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52463" indent="-195263" algn="l" rtl="0" fontAlgn="base">
      <a:spcBef>
        <a:spcPct val="0"/>
      </a:spcBef>
      <a:spcAft>
        <a:spcPct val="0"/>
      </a:spcAft>
      <a:defRPr kern="1200">
        <a:solidFill>
          <a:schemeClr val="tx1"/>
        </a:solidFill>
        <a:latin typeface="Arial" charset="0"/>
        <a:ea typeface="+mn-ea"/>
        <a:cs typeface="Arial" charset="0"/>
      </a:defRPr>
    </a:lvl2pPr>
    <a:lvl3pPr marL="1304925" indent="-390525" algn="l" rtl="0" fontAlgn="base">
      <a:spcBef>
        <a:spcPct val="0"/>
      </a:spcBef>
      <a:spcAft>
        <a:spcPct val="0"/>
      </a:spcAft>
      <a:defRPr kern="1200">
        <a:solidFill>
          <a:schemeClr val="tx1"/>
        </a:solidFill>
        <a:latin typeface="Arial" charset="0"/>
        <a:ea typeface="+mn-ea"/>
        <a:cs typeface="Arial" charset="0"/>
      </a:defRPr>
    </a:lvl3pPr>
    <a:lvl4pPr marL="1958975" indent="-587375" algn="l" rtl="0" fontAlgn="base">
      <a:spcBef>
        <a:spcPct val="0"/>
      </a:spcBef>
      <a:spcAft>
        <a:spcPct val="0"/>
      </a:spcAft>
      <a:defRPr kern="1200">
        <a:solidFill>
          <a:schemeClr val="tx1"/>
        </a:solidFill>
        <a:latin typeface="Arial" charset="0"/>
        <a:ea typeface="+mn-ea"/>
        <a:cs typeface="Arial" charset="0"/>
      </a:defRPr>
    </a:lvl4pPr>
    <a:lvl5pPr marL="2611438" indent="-78263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2566BC8-E644-BF4A-A93D-3CA560E1AE65}">
          <p14:sldIdLst>
            <p14:sldId id="507"/>
            <p14:sldId id="522"/>
            <p14:sldId id="374"/>
            <p14:sldId id="523"/>
            <p14:sldId id="525"/>
            <p14:sldId id="524"/>
            <p14:sldId id="526"/>
            <p14:sldId id="527"/>
            <p14:sldId id="528"/>
            <p14:sldId id="529"/>
            <p14:sldId id="532"/>
            <p14:sldId id="530"/>
            <p14:sldId id="531"/>
            <p14:sldId id="533"/>
            <p14:sldId id="534"/>
            <p14:sldId id="535"/>
            <p14:sldId id="536"/>
            <p14:sldId id="537"/>
            <p14:sldId id="538"/>
            <p14:sldId id="539"/>
          </p14:sldIdLst>
        </p14:section>
      </p14:sectionLst>
    </p:ext>
    <p:ext uri="{EFAFB233-063F-42B5-8137-9DF3F51BA10A}">
      <p15:sldGuideLst xmlns:p15="http://schemas.microsoft.com/office/powerpoint/2012/main">
        <p15:guide id="1" orient="horz" pos="2616"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B2F"/>
    <a:srgbClr val="7B6E66"/>
    <a:srgbClr val="4A7628"/>
    <a:srgbClr val="AEA2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38"/>
    <p:restoredTop sz="94694"/>
  </p:normalViewPr>
  <p:slideViewPr>
    <p:cSldViewPr snapToGrid="0">
      <p:cViewPr varScale="1">
        <p:scale>
          <a:sx n="87" d="100"/>
          <a:sy n="87" d="100"/>
        </p:scale>
        <p:origin x="232" y="336"/>
      </p:cViewPr>
      <p:guideLst>
        <p:guide orient="horz" pos="2616"/>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216" cy="468579"/>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4008651" y="1"/>
            <a:ext cx="3067216" cy="468579"/>
          </a:xfrm>
          <a:prstGeom prst="rect">
            <a:avLst/>
          </a:prstGeom>
        </p:spPr>
        <p:txBody>
          <a:bodyPr vert="horz" lIns="92181" tIns="46090" rIns="92181" bIns="46090" rtlCol="0"/>
          <a:lstStyle>
            <a:lvl1pPr algn="r">
              <a:defRPr sz="1200"/>
            </a:lvl1pPr>
          </a:lstStyle>
          <a:p>
            <a:fld id="{F30ADB74-7A19-4E2C-85E6-0E78A2AB7558}" type="datetimeFigureOut">
              <a:rPr lang="en-US" smtClean="0"/>
              <a:t>1/26/22</a:t>
            </a:fld>
            <a:endParaRPr lang="en-US"/>
          </a:p>
        </p:txBody>
      </p:sp>
      <p:sp>
        <p:nvSpPr>
          <p:cNvPr id="4" name="Footer Placeholder 3"/>
          <p:cNvSpPr>
            <a:spLocks noGrp="1"/>
          </p:cNvSpPr>
          <p:nvPr>
            <p:ph type="ftr" sz="quarter" idx="2"/>
          </p:nvPr>
        </p:nvSpPr>
        <p:spPr>
          <a:xfrm>
            <a:off x="1" y="8892377"/>
            <a:ext cx="3067216" cy="468579"/>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4008651" y="8892377"/>
            <a:ext cx="3067216" cy="468579"/>
          </a:xfrm>
          <a:prstGeom prst="rect">
            <a:avLst/>
          </a:prstGeom>
        </p:spPr>
        <p:txBody>
          <a:bodyPr vert="horz" lIns="92181" tIns="46090" rIns="92181" bIns="46090" rtlCol="0" anchor="b"/>
          <a:lstStyle>
            <a:lvl1pPr algn="r">
              <a:defRPr sz="1200"/>
            </a:lvl1pPr>
          </a:lstStyle>
          <a:p>
            <a:fld id="{EA4C1995-FA07-42FF-BC78-207AA3277946}" type="slidenum">
              <a:rPr lang="en-US" smtClean="0"/>
              <a:t>‹#›</a:t>
            </a:fld>
            <a:endParaRPr lang="en-US"/>
          </a:p>
        </p:txBody>
      </p:sp>
    </p:spTree>
    <p:extLst>
      <p:ext uri="{BB962C8B-B14F-4D97-AF65-F5344CB8AC3E}">
        <p14:creationId xmlns:p14="http://schemas.microsoft.com/office/powerpoint/2010/main" val="81864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216" cy="468579"/>
          </a:xfrm>
          <a:prstGeom prst="rect">
            <a:avLst/>
          </a:prstGeom>
        </p:spPr>
        <p:txBody>
          <a:bodyPr vert="horz" lIns="92181" tIns="46090" rIns="92181" bIns="46090" rtlCol="0"/>
          <a:lstStyle>
            <a:lvl1pPr algn="l">
              <a:defRPr sz="1200"/>
            </a:lvl1pPr>
          </a:lstStyle>
          <a:p>
            <a:pPr>
              <a:defRPr/>
            </a:pPr>
            <a:endParaRPr lang="en-US"/>
          </a:p>
        </p:txBody>
      </p:sp>
      <p:sp>
        <p:nvSpPr>
          <p:cNvPr id="3" name="Date Placeholder 2"/>
          <p:cNvSpPr>
            <a:spLocks noGrp="1"/>
          </p:cNvSpPr>
          <p:nvPr>
            <p:ph type="dt" idx="1"/>
          </p:nvPr>
        </p:nvSpPr>
        <p:spPr>
          <a:xfrm>
            <a:off x="4008651" y="1"/>
            <a:ext cx="3067216" cy="468579"/>
          </a:xfrm>
          <a:prstGeom prst="rect">
            <a:avLst/>
          </a:prstGeom>
        </p:spPr>
        <p:txBody>
          <a:bodyPr vert="horz" lIns="92181" tIns="46090" rIns="92181" bIns="46090" rtlCol="0"/>
          <a:lstStyle>
            <a:lvl1pPr algn="r">
              <a:defRPr sz="1200"/>
            </a:lvl1pPr>
          </a:lstStyle>
          <a:p>
            <a:pPr>
              <a:defRPr/>
            </a:pPr>
            <a:fld id="{257E3871-F66F-47B6-BB65-B11268AFB09D}" type="datetimeFigureOut">
              <a:rPr lang="en-US"/>
              <a:pPr>
                <a:defRPr/>
              </a:pPr>
              <a:t>1/26/22</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181" tIns="46090" rIns="92181" bIns="46090" rtlCol="0" anchor="ctr"/>
          <a:lstStyle/>
          <a:p>
            <a:pPr lvl="0"/>
            <a:endParaRPr lang="en-US" noProof="0"/>
          </a:p>
        </p:txBody>
      </p:sp>
      <p:sp>
        <p:nvSpPr>
          <p:cNvPr id="5" name="Notes Placeholder 4"/>
          <p:cNvSpPr>
            <a:spLocks noGrp="1"/>
          </p:cNvSpPr>
          <p:nvPr>
            <p:ph type="body" sz="quarter" idx="3"/>
          </p:nvPr>
        </p:nvSpPr>
        <p:spPr>
          <a:xfrm>
            <a:off x="708191" y="4448309"/>
            <a:ext cx="5660693" cy="4212961"/>
          </a:xfrm>
          <a:prstGeom prst="rect">
            <a:avLst/>
          </a:prstGeom>
        </p:spPr>
        <p:txBody>
          <a:bodyPr vert="horz" lIns="92181" tIns="46090" rIns="92181" bIns="4609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92377"/>
            <a:ext cx="3067216" cy="468579"/>
          </a:xfrm>
          <a:prstGeom prst="rect">
            <a:avLst/>
          </a:prstGeom>
        </p:spPr>
        <p:txBody>
          <a:bodyPr vert="horz" lIns="92181" tIns="46090" rIns="92181" bIns="4609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651" y="8892377"/>
            <a:ext cx="3067216" cy="468579"/>
          </a:xfrm>
          <a:prstGeom prst="rect">
            <a:avLst/>
          </a:prstGeom>
        </p:spPr>
        <p:txBody>
          <a:bodyPr vert="horz" lIns="92181" tIns="46090" rIns="92181" bIns="46090" rtlCol="0" anchor="b"/>
          <a:lstStyle>
            <a:lvl1pPr algn="r">
              <a:defRPr sz="1200"/>
            </a:lvl1pPr>
          </a:lstStyle>
          <a:p>
            <a:pPr>
              <a:defRPr/>
            </a:pPr>
            <a:fld id="{857EB9AE-EE77-4D83-8C60-C1C0CA0D5548}" type="slidenum">
              <a:rPr lang="en-US"/>
              <a:pPr>
                <a:defRPr/>
              </a:pPr>
              <a:t>‹#›</a:t>
            </a:fld>
            <a:endParaRPr lang="en-US"/>
          </a:p>
        </p:txBody>
      </p:sp>
    </p:spTree>
    <p:extLst>
      <p:ext uri="{BB962C8B-B14F-4D97-AF65-F5344CB8AC3E}">
        <p14:creationId xmlns:p14="http://schemas.microsoft.com/office/powerpoint/2010/main" val="286968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ltLang="en-US">
                <a:ea typeface="ＭＳ Ｐゴシック" charset="-128"/>
              </a:rPr>
              <a:t>Leave up on screen while people come in.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7713" indent="-287338">
              <a:spcBef>
                <a:spcPct val="30000"/>
              </a:spcBef>
              <a:defRPr sz="1200">
                <a:solidFill>
                  <a:schemeClr val="tx1"/>
                </a:solidFill>
                <a:latin typeface="Calibri" charset="0"/>
                <a:ea typeface="ＭＳ Ｐゴシック" charset="-128"/>
              </a:defRPr>
            </a:lvl2pPr>
            <a:lvl3pPr marL="1150938" indent="-230188">
              <a:spcBef>
                <a:spcPct val="30000"/>
              </a:spcBef>
              <a:defRPr sz="1200">
                <a:solidFill>
                  <a:schemeClr val="tx1"/>
                </a:solidFill>
                <a:latin typeface="Calibri" charset="0"/>
                <a:ea typeface="ＭＳ Ｐゴシック" charset="-128"/>
              </a:defRPr>
            </a:lvl3pPr>
            <a:lvl4pPr marL="1612900" indent="-230188">
              <a:spcBef>
                <a:spcPct val="30000"/>
              </a:spcBef>
              <a:defRPr sz="1200">
                <a:solidFill>
                  <a:schemeClr val="tx1"/>
                </a:solidFill>
                <a:latin typeface="Calibri" charset="0"/>
                <a:ea typeface="ＭＳ Ｐゴシック" charset="-128"/>
              </a:defRPr>
            </a:lvl4pPr>
            <a:lvl5pPr marL="2073275" indent="-230188">
              <a:spcBef>
                <a:spcPct val="30000"/>
              </a:spcBef>
              <a:defRPr sz="1200">
                <a:solidFill>
                  <a:schemeClr val="tx1"/>
                </a:solidFill>
                <a:latin typeface="Calibri" charset="0"/>
                <a:ea typeface="ＭＳ Ｐゴシック" charset="-128"/>
              </a:defRPr>
            </a:lvl5pPr>
            <a:lvl6pPr marL="2530475" indent="-230188" eaLnBrk="0" fontAlgn="base" hangingPunct="0">
              <a:spcBef>
                <a:spcPct val="30000"/>
              </a:spcBef>
              <a:spcAft>
                <a:spcPct val="0"/>
              </a:spcAft>
              <a:defRPr sz="1200">
                <a:solidFill>
                  <a:schemeClr val="tx1"/>
                </a:solidFill>
                <a:latin typeface="Calibri" charset="0"/>
                <a:ea typeface="ＭＳ Ｐゴシック" charset="-128"/>
              </a:defRPr>
            </a:lvl6pPr>
            <a:lvl7pPr marL="2987675" indent="-230188" eaLnBrk="0" fontAlgn="base" hangingPunct="0">
              <a:spcBef>
                <a:spcPct val="30000"/>
              </a:spcBef>
              <a:spcAft>
                <a:spcPct val="0"/>
              </a:spcAft>
              <a:defRPr sz="1200">
                <a:solidFill>
                  <a:schemeClr val="tx1"/>
                </a:solidFill>
                <a:latin typeface="Calibri" charset="0"/>
                <a:ea typeface="ＭＳ Ｐゴシック" charset="-128"/>
              </a:defRPr>
            </a:lvl7pPr>
            <a:lvl8pPr marL="3444875" indent="-230188" eaLnBrk="0" fontAlgn="base" hangingPunct="0">
              <a:spcBef>
                <a:spcPct val="30000"/>
              </a:spcBef>
              <a:spcAft>
                <a:spcPct val="0"/>
              </a:spcAft>
              <a:defRPr sz="1200">
                <a:solidFill>
                  <a:schemeClr val="tx1"/>
                </a:solidFill>
                <a:latin typeface="Calibri" charset="0"/>
                <a:ea typeface="ＭＳ Ｐゴシック" charset="-128"/>
              </a:defRPr>
            </a:lvl8pPr>
            <a:lvl9pPr marL="3902075" indent="-230188"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9270846-4118-A343-A766-552B24C06805}"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303492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Jenny</a:t>
            </a:r>
            <a:endParaRPr lang="en-US"/>
          </a:p>
        </p:txBody>
      </p:sp>
      <p:sp>
        <p:nvSpPr>
          <p:cNvPr id="4" name="Slide Number Placeholder 3"/>
          <p:cNvSpPr>
            <a:spLocks noGrp="1"/>
          </p:cNvSpPr>
          <p:nvPr>
            <p:ph type="sldNum" sz="quarter" idx="10"/>
          </p:nvPr>
        </p:nvSpPr>
        <p:spPr/>
        <p:txBody>
          <a:bodyPr/>
          <a:lstStyle/>
          <a:p>
            <a:pPr>
              <a:defRPr/>
            </a:pPr>
            <a:fld id="{857EB9AE-EE77-4D83-8C60-C1C0CA0D5548}" type="slidenum">
              <a:rPr lang="en-US" smtClean="0"/>
              <a:pPr>
                <a:defRPr/>
              </a:pPr>
              <a:t>3</a:t>
            </a:fld>
            <a:endParaRPr lang="en-US"/>
          </a:p>
        </p:txBody>
      </p:sp>
    </p:spTree>
    <p:extLst>
      <p:ext uri="{BB962C8B-B14F-4D97-AF65-F5344CB8AC3E}">
        <p14:creationId xmlns:p14="http://schemas.microsoft.com/office/powerpoint/2010/main" val="346587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7EB9AE-EE77-4D83-8C60-C1C0CA0D5548}" type="slidenum">
              <a:rPr lang="en-US" smtClean="0"/>
              <a:pPr>
                <a:defRPr/>
              </a:pPr>
              <a:t>5</a:t>
            </a:fld>
            <a:endParaRPr lang="en-US"/>
          </a:p>
        </p:txBody>
      </p:sp>
    </p:spTree>
    <p:extLst>
      <p:ext uri="{BB962C8B-B14F-4D97-AF65-F5344CB8AC3E}">
        <p14:creationId xmlns:p14="http://schemas.microsoft.com/office/powerpoint/2010/main" val="181189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Inline imag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1613" y="2401888"/>
            <a:ext cx="96107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914400" y="7315200"/>
            <a:ext cx="12725400" cy="0"/>
          </a:xfrm>
          <a:prstGeom prst="line">
            <a:avLst/>
          </a:prstGeom>
          <a:ln w="190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5029202"/>
            <a:ext cx="12435840" cy="176403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265618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F6437D-F1D8-4FD2-AC7F-548094D0DB37}" type="datetimeFigureOut">
              <a:rPr lang="en-US"/>
              <a:pPr>
                <a:defRPr/>
              </a:pPr>
              <a:t>1/26/22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B0E1F1-0FCB-4381-A649-8A5481C653CB}" type="slidenum">
              <a:rPr lang="en-US"/>
              <a:pPr>
                <a:defRPr/>
              </a:pPr>
              <a:t>‹#›</a:t>
            </a:fld>
            <a:endParaRPr lang="en-US"/>
          </a:p>
        </p:txBody>
      </p:sp>
    </p:spTree>
    <p:extLst>
      <p:ext uri="{BB962C8B-B14F-4D97-AF65-F5344CB8AC3E}">
        <p14:creationId xmlns:p14="http://schemas.microsoft.com/office/powerpoint/2010/main" val="265175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E9EBDC-DC0A-4431-8169-F29BF76DCCB4}" type="datetimeFigureOut">
              <a:rPr lang="en-US"/>
              <a:pPr>
                <a:defRPr/>
              </a:pPr>
              <a:t>1/26/22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E086B-BDFE-4DDB-8775-7D4EF82DBB79}" type="slidenum">
              <a:rPr lang="en-US"/>
              <a:pPr>
                <a:defRPr/>
              </a:pPr>
              <a:t>‹#›</a:t>
            </a:fld>
            <a:endParaRPr lang="en-US"/>
          </a:p>
        </p:txBody>
      </p:sp>
    </p:spTree>
    <p:extLst>
      <p:ext uri="{BB962C8B-B14F-4D97-AF65-F5344CB8AC3E}">
        <p14:creationId xmlns:p14="http://schemas.microsoft.com/office/powerpoint/2010/main" val="352227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74E557-795F-D345-BB3D-8E6938BFE341}"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B13E3-4569-B947-BAB4-92A8A701D326}" type="slidenum">
              <a:rPr lang="en-US" smtClean="0"/>
              <a:t>‹#›</a:t>
            </a:fld>
            <a:endParaRPr lang="en-US"/>
          </a:p>
        </p:txBody>
      </p:sp>
    </p:spTree>
    <p:extLst>
      <p:ext uri="{BB962C8B-B14F-4D97-AF65-F5344CB8AC3E}">
        <p14:creationId xmlns:p14="http://schemas.microsoft.com/office/powerpoint/2010/main" val="13058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5D"/>
        </a:solidFill>
        <a:effectLst/>
      </p:bgPr>
    </p:bg>
    <p:spTree>
      <p:nvGrpSpPr>
        <p:cNvPr id="1" name=""/>
        <p:cNvGrpSpPr/>
        <p:nvPr/>
      </p:nvGrpSpPr>
      <p:grpSpPr>
        <a:xfrm>
          <a:off x="0" y="0"/>
          <a:ext cx="0" cy="0"/>
          <a:chOff x="0" y="0"/>
          <a:chExt cx="0" cy="0"/>
        </a:xfrm>
      </p:grpSpPr>
      <p:graphicFrame>
        <p:nvGraphicFramePr>
          <p:cNvPr id="3" name="Object 13" hidden="1"/>
          <p:cNvGraphicFramePr>
            <a:graphicFrameLocks noChangeAspect="1"/>
          </p:cNvGraphicFramePr>
          <p:nvPr>
            <p:custDataLst>
              <p:tags r:id="rId2"/>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5443" name="think-cell Slide" r:id="rId5" imgW="360" imgH="360" progId="">
                  <p:embed/>
                </p:oleObj>
              </mc:Choice>
              <mc:Fallback>
                <p:oleObj name="think-cell Slide" r:id="rId5" imgW="360" imgH="360" progId="">
                  <p:embed/>
                  <p:pic>
                    <p:nvPicPr>
                      <p:cNvPr id="3"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14"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l="139" r="89487"/>
          <a:stretch>
            <a:fillRect/>
          </a:stretch>
        </p:blipFill>
        <p:spPr bwMode="auto">
          <a:xfrm>
            <a:off x="4841" y="7892484"/>
            <a:ext cx="1446351"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315" y="7892484"/>
            <a:ext cx="13941085"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D387A231-91BA-4509-A5EE-C2BC4E8C8264}" type="slidenum">
              <a:rPr sz="1080" smtClean="0">
                <a:solidFill>
                  <a:srgbClr val="FFFFFF"/>
                </a:solidFill>
              </a:rPr>
              <a:pPr algn="ctr" eaLnBrk="1" fontAlgn="base" hangingPunct="1">
                <a:spcBef>
                  <a:spcPct val="0"/>
                </a:spcBef>
                <a:spcAft>
                  <a:spcPct val="0"/>
                </a:spcAft>
                <a:defRPr/>
              </a:pPr>
              <a:t>‹#›</a:t>
            </a:fld>
            <a:endParaRPr sz="1080">
              <a:solidFill>
                <a:srgbClr val="FFFFFF"/>
              </a:solidFill>
            </a:endParaRPr>
          </a:p>
          <a:p>
            <a:pPr algn="ctr" eaLnBrk="1" fontAlgn="base" hangingPunct="1">
              <a:spcBef>
                <a:spcPct val="0"/>
              </a:spcBef>
              <a:spcAft>
                <a:spcPct val="0"/>
              </a:spcAft>
              <a:defRPr/>
            </a:pPr>
            <a:endParaRPr sz="1080">
              <a:solidFill>
                <a:srgbClr val="FFFFFF"/>
              </a:solidFill>
            </a:endParaRPr>
          </a:p>
        </p:txBody>
      </p:sp>
      <p:graphicFrame>
        <p:nvGraphicFramePr>
          <p:cNvPr id="7" name="Object 8" hidden="1"/>
          <p:cNvGraphicFramePr>
            <a:graphicFrameLocks noChangeAspect="1"/>
          </p:cNvGraphicFramePr>
          <p:nvPr>
            <p:custDataLst>
              <p:tags r:id="rId3"/>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5444" name="think-cell Slide" r:id="rId8" imgW="360" imgH="360" progId="">
                  <p:embed/>
                </p:oleObj>
              </mc:Choice>
              <mc:Fallback>
                <p:oleObj name="think-cell Slide" r:id="rId8" imgW="360" imgH="360" progId="">
                  <p:embed/>
                  <p:pic>
                    <p:nvPicPr>
                      <p:cNvPr id="7"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5" descr="lsco_bar_ppt_tall_int.jpg                                      02E18B1EMacintosh HD                   C3E2E22D:"/>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l="137" r="85913"/>
          <a:stretch>
            <a:fillRect/>
          </a:stretch>
        </p:blipFill>
        <p:spPr bwMode="auto">
          <a:xfrm>
            <a:off x="0" y="6701858"/>
            <a:ext cx="1944593" cy="15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lsco_bar_ppt_tall_int.jpg                                      02E18B1EMacintosh HD                   C3E2E22D:"/>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315" y="6701858"/>
            <a:ext cx="13941085" cy="15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11228716" y="790560"/>
            <a:ext cx="2465860" cy="801014"/>
          </a:xfrm>
        </p:spPr>
        <p:txBody>
          <a:bodyPr lIns="90000" tIns="90000" rIns="90000" bIns="90000" anchor="ctr"/>
          <a:lstStyle>
            <a:lvl1pPr algn="ctr">
              <a:defRPr sz="1680" b="0">
                <a:solidFill>
                  <a:srgbClr val="808080"/>
                </a:solidFill>
                <a:latin typeface="Arial" pitchFamily="34" charset="0"/>
                <a:cs typeface="Arial" pitchFamily="34" charset="0"/>
              </a:defRPr>
            </a:lvl1pPr>
            <a:lvl5pPr>
              <a:defRPr/>
            </a:lvl5pPr>
          </a:lstStyle>
          <a:p>
            <a:pPr lvl="0"/>
            <a:r>
              <a:rPr lang="en-US"/>
              <a:t>Click to edit Master text styles</a:t>
            </a:r>
          </a:p>
        </p:txBody>
      </p:sp>
    </p:spTree>
    <p:extLst>
      <p:ext uri="{BB962C8B-B14F-4D97-AF65-F5344CB8AC3E}">
        <p14:creationId xmlns:p14="http://schemas.microsoft.com/office/powerpoint/2010/main" val="134160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96570" y="1810512"/>
            <a:ext cx="13234840"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40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96570" y="1810512"/>
            <a:ext cx="13234840" cy="5541264"/>
          </a:xfrm>
        </p:spPr>
        <p:txBody>
          <a:bodyPr/>
          <a:lstStyle>
            <a:lvl1pPr marL="0" indent="-208483">
              <a:spcBef>
                <a:spcPts val="461"/>
              </a:spcBef>
              <a:buClr>
                <a:schemeClr val="tx2"/>
              </a:buClr>
              <a:buFont typeface="Arial" pitchFamily="34" charset="0"/>
              <a:buChar char="•"/>
              <a:defRPr b="0"/>
            </a:lvl1pPr>
            <a:lvl2pPr marL="748666" indent="-260986">
              <a:buFont typeface="Arial" pitchFamily="34" charset="0"/>
              <a:buChar char="–"/>
              <a:defRPr/>
            </a:lvl2pPr>
            <a:lvl3pPr marL="1297306" indent="-274320">
              <a:defRPr/>
            </a:lvl3pPr>
            <a:lvl4pPr marL="1854403" indent="-27432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76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54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3" hidden="1"/>
          <p:cNvGraphicFramePr>
            <a:graphicFrameLocks noChangeAspect="1"/>
          </p:cNvGraphicFramePr>
          <p:nvPr>
            <p:custDataLst>
              <p:tags r:id="rId2"/>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9539" name="think-cell Slide" r:id="rId5" imgW="360" imgH="360" progId="">
                  <p:embed/>
                </p:oleObj>
              </mc:Choice>
              <mc:Fallback>
                <p:oleObj name="think-cell Slide" r:id="rId5" imgW="360" imgH="360" progId="">
                  <p:embed/>
                  <p:pic>
                    <p:nvPicPr>
                      <p:cNvPr id="2"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14"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l="139" r="89487"/>
          <a:stretch>
            <a:fillRect/>
          </a:stretch>
        </p:blipFill>
        <p:spPr bwMode="auto">
          <a:xfrm>
            <a:off x="4841" y="7892484"/>
            <a:ext cx="1446351"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315" y="7892484"/>
            <a:ext cx="13941085"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3D212E54-7584-46D7-B662-ECB5AA007746}" type="slidenum">
              <a:rPr sz="1080" smtClean="0">
                <a:solidFill>
                  <a:srgbClr val="FFFFFF"/>
                </a:solidFill>
              </a:rPr>
              <a:pPr algn="ctr" eaLnBrk="1" fontAlgn="base" hangingPunct="1">
                <a:spcBef>
                  <a:spcPct val="0"/>
                </a:spcBef>
                <a:spcAft>
                  <a:spcPct val="0"/>
                </a:spcAft>
                <a:defRPr/>
              </a:pPr>
              <a:t>‹#›</a:t>
            </a:fld>
            <a:endParaRPr sz="1080">
              <a:solidFill>
                <a:srgbClr val="FFFFFF"/>
              </a:solidFill>
            </a:endParaRPr>
          </a:p>
          <a:p>
            <a:pPr algn="ctr" eaLnBrk="1" fontAlgn="base" hangingPunct="1">
              <a:spcBef>
                <a:spcPct val="0"/>
              </a:spcBef>
              <a:spcAft>
                <a:spcPct val="0"/>
              </a:spcAft>
              <a:defRPr/>
            </a:pPr>
            <a:endParaRPr sz="1080">
              <a:solidFill>
                <a:srgbClr val="FFFFFF"/>
              </a:solidFill>
            </a:endParaRPr>
          </a:p>
        </p:txBody>
      </p:sp>
      <p:graphicFrame>
        <p:nvGraphicFramePr>
          <p:cNvPr id="6" name="Object 8" hidden="1"/>
          <p:cNvGraphicFramePr>
            <a:graphicFrameLocks noChangeAspect="1"/>
          </p:cNvGraphicFramePr>
          <p:nvPr>
            <p:custDataLst>
              <p:tags r:id="rId3"/>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9540" name="think-cell Slide" r:id="rId8" imgW="360" imgH="360" progId="">
                  <p:embed/>
                </p:oleObj>
              </mc:Choice>
              <mc:Fallback>
                <p:oleObj name="think-cell Slide" r:id="rId8" imgW="360" imgH="360" progId="">
                  <p:embed/>
                  <p:pic>
                    <p:nvPicPr>
                      <p:cNvPr id="6"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580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762000" y="1295400"/>
            <a:ext cx="13106400" cy="0"/>
          </a:xfrm>
          <a:prstGeom prst="line">
            <a:avLst/>
          </a:prstGeom>
          <a:ln w="41275" cap="rnd"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0" y="7239000"/>
            <a:ext cx="13182600" cy="0"/>
          </a:xfrm>
          <a:prstGeom prst="line">
            <a:avLst/>
          </a:prstGeom>
          <a:ln w="22225"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31520" y="329566"/>
            <a:ext cx="13167360" cy="1042034"/>
          </a:xfrm>
        </p:spPr>
        <p:txBody>
          <a:bodyPr/>
          <a:lstStyle>
            <a:lvl1pPr algn="l">
              <a:defRPr sz="3200" b="1" i="0" spc="30" baseline="0">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731520" y="1645922"/>
            <a:ext cx="13167360" cy="5120641"/>
          </a:xfrm>
        </p:spPr>
        <p:txBody>
          <a:bodyPr/>
          <a:lstStyle>
            <a:lvl1pPr>
              <a:defRPr sz="2800" b="0" i="0">
                <a:latin typeface="Arial" charset="0"/>
                <a:ea typeface="Arial" charset="0"/>
                <a:cs typeface="Arial" charset="0"/>
              </a:defRPr>
            </a:lvl1pPr>
            <a:lvl2pPr>
              <a:defRPr sz="2400" b="0" i="0">
                <a:latin typeface="Arial" charset="0"/>
                <a:ea typeface="Arial" charset="0"/>
                <a:cs typeface="Arial" charset="0"/>
              </a:defRPr>
            </a:lvl2pPr>
            <a:lvl3pPr>
              <a:defRPr sz="2000" b="0" i="0">
                <a:latin typeface="Arial" charset="0"/>
                <a:ea typeface="Arial" charset="0"/>
                <a:cs typeface="Arial" charset="0"/>
              </a:defRPr>
            </a:lvl3pPr>
            <a:lvl4pPr>
              <a:defRPr sz="1800" b="0" i="0">
                <a:latin typeface="Arial" charset="0"/>
                <a:ea typeface="Arial" charset="0"/>
                <a:cs typeface="Arial" charset="0"/>
              </a:defRPr>
            </a:lvl4pPr>
            <a:lvl5pPr>
              <a:defRPr sz="18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0917E9-754E-4F44-908C-2028935423F7}" type="datetimeFigureOut">
              <a:rPr lang="en-US"/>
              <a:pPr>
                <a:defRPr/>
              </a:pPr>
              <a:t>1/26/22</a:t>
            </a:fld>
            <a:endParaRPr lang="en-US"/>
          </a:p>
        </p:txBody>
      </p:sp>
      <p:sp>
        <p:nvSpPr>
          <p:cNvPr id="8" name="Footer Placeholder 4"/>
          <p:cNvSpPr>
            <a:spLocks noGrp="1"/>
          </p:cNvSpPr>
          <p:nvPr>
            <p:ph type="ftr" sz="quarter" idx="11"/>
          </p:nvPr>
        </p:nvSpPr>
        <p:spPr>
          <a:xfrm>
            <a:off x="4999038" y="7620000"/>
            <a:ext cx="4632325" cy="438150"/>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948072-2389-49BA-B021-6E73AFAF68F8}"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0155" y="7525667"/>
            <a:ext cx="1353578" cy="326451"/>
          </a:xfrm>
          <a:prstGeom prst="rect">
            <a:avLst/>
          </a:prstGeom>
        </p:spPr>
      </p:pic>
    </p:spTree>
    <p:extLst>
      <p:ext uri="{BB962C8B-B14F-4D97-AF65-F5344CB8AC3E}">
        <p14:creationId xmlns:p14="http://schemas.microsoft.com/office/powerpoint/2010/main" val="41039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42158C-0D9D-4151-B29C-5548AE35AB20}" type="datetimeFigureOut">
              <a:rPr lang="en-US"/>
              <a:pPr>
                <a:defRPr/>
              </a:pPr>
              <a:t>1/26/22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483B3-442A-4011-8E70-9C368812135E}" type="slidenum">
              <a:rPr lang="en-US"/>
              <a:pPr>
                <a:defRPr/>
              </a:pPr>
              <a:t>‹#›</a:t>
            </a:fld>
            <a:endParaRPr lang="en-US"/>
          </a:p>
        </p:txBody>
      </p:sp>
    </p:spTree>
    <p:extLst>
      <p:ext uri="{BB962C8B-B14F-4D97-AF65-F5344CB8AC3E}">
        <p14:creationId xmlns:p14="http://schemas.microsoft.com/office/powerpoint/2010/main" val="153353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5E414DA-D07D-4D73-BCF0-011F1E358AB1}" type="datetimeFigureOut">
              <a:rPr lang="en-US"/>
              <a:pPr>
                <a:defRPr/>
              </a:pPr>
              <a:t>1/26/22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255EE5-531A-4CA0-943D-B53B1D376AAC}" type="slidenum">
              <a:rPr lang="en-US"/>
              <a:pPr>
                <a:defRPr/>
              </a:pPr>
              <a:t>‹#›</a:t>
            </a:fld>
            <a:endParaRPr lang="en-US"/>
          </a:p>
        </p:txBody>
      </p:sp>
    </p:spTree>
    <p:extLst>
      <p:ext uri="{BB962C8B-B14F-4D97-AF65-F5344CB8AC3E}">
        <p14:creationId xmlns:p14="http://schemas.microsoft.com/office/powerpoint/2010/main" val="234549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38A37E-1285-4806-BED8-FCA7AA45D5D2}" type="datetimeFigureOut">
              <a:rPr lang="en-US"/>
              <a:pPr>
                <a:defRPr/>
              </a:pPr>
              <a:t>1/26/22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76D333-42AF-47E6-8400-AD97C12C5FCA}" type="slidenum">
              <a:rPr lang="en-US"/>
              <a:pPr>
                <a:defRPr/>
              </a:pPr>
              <a:t>‹#›</a:t>
            </a:fld>
            <a:endParaRPr lang="en-US"/>
          </a:p>
        </p:txBody>
      </p:sp>
    </p:spTree>
    <p:extLst>
      <p:ext uri="{BB962C8B-B14F-4D97-AF65-F5344CB8AC3E}">
        <p14:creationId xmlns:p14="http://schemas.microsoft.com/office/powerpoint/2010/main" val="26554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B749A4-CBC8-46CE-8C92-29D8FA14812F}" type="datetimeFigureOut">
              <a:rPr lang="en-US"/>
              <a:pPr>
                <a:defRPr/>
              </a:pPr>
              <a:t>1/26/22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7CC876-FE39-48AF-945D-891A9859E953}" type="slidenum">
              <a:rPr lang="en-US"/>
              <a:pPr>
                <a:defRPr/>
              </a:pPr>
              <a:t>‹#›</a:t>
            </a:fld>
            <a:endParaRPr lang="en-US"/>
          </a:p>
        </p:txBody>
      </p:sp>
    </p:spTree>
    <p:extLst>
      <p:ext uri="{BB962C8B-B14F-4D97-AF65-F5344CB8AC3E}">
        <p14:creationId xmlns:p14="http://schemas.microsoft.com/office/powerpoint/2010/main" val="110255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D26576-B469-40F4-8F6E-6BC80856F405}" type="datetimeFigureOut">
              <a:rPr lang="en-US"/>
              <a:pPr>
                <a:defRPr/>
              </a:pPr>
              <a:t>1/26/22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19A5C1-3982-410D-A6C2-7AF554B72781}" type="slidenum">
              <a:rPr lang="en-US"/>
              <a:pPr>
                <a:defRPr/>
              </a:pPr>
              <a:t>‹#›</a:t>
            </a:fld>
            <a:endParaRPr lang="en-US"/>
          </a:p>
        </p:txBody>
      </p:sp>
    </p:spTree>
    <p:extLst>
      <p:ext uri="{BB962C8B-B14F-4D97-AF65-F5344CB8AC3E}">
        <p14:creationId xmlns:p14="http://schemas.microsoft.com/office/powerpoint/2010/main" val="151027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8600E5-4385-4D25-909D-B0D53E6A0B9C}" type="datetimeFigureOut">
              <a:rPr lang="en-US"/>
              <a:pPr>
                <a:defRPr/>
              </a:pPr>
              <a:t>1/26/22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69B8B1-B797-45A4-AAB0-CEFCA38B01AB}" type="slidenum">
              <a:rPr lang="en-US"/>
              <a:pPr>
                <a:defRPr/>
              </a:pPr>
              <a:t>‹#›</a:t>
            </a:fld>
            <a:endParaRPr lang="en-US"/>
          </a:p>
        </p:txBody>
      </p:sp>
    </p:spTree>
    <p:extLst>
      <p:ext uri="{BB962C8B-B14F-4D97-AF65-F5344CB8AC3E}">
        <p14:creationId xmlns:p14="http://schemas.microsoft.com/office/powerpoint/2010/main" val="232944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r>
              <a:rPr lang="en-US" noProof="0"/>
              <a:t>Click icon to add picture</a:t>
            </a: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AFF579-47B1-48AA-8DFF-C68E2E02EFB5}" type="datetimeFigureOut">
              <a:rPr lang="en-US"/>
              <a:pPr>
                <a:defRPr/>
              </a:pPr>
              <a:t>1/26/22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07411D-4FAC-4FE4-BA84-3F6009DB9A3D}" type="slidenum">
              <a:rPr lang="en-US"/>
              <a:pPr>
                <a:defRPr/>
              </a:pPr>
              <a:t>‹#›</a:t>
            </a:fld>
            <a:endParaRPr lang="en-US"/>
          </a:p>
        </p:txBody>
      </p:sp>
    </p:spTree>
    <p:extLst>
      <p:ext uri="{BB962C8B-B14F-4D97-AF65-F5344CB8AC3E}">
        <p14:creationId xmlns:p14="http://schemas.microsoft.com/office/powerpoint/2010/main" val="351548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vmlDrawing" Target="../drawings/vmlDrawing1.v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1C62A7B2-020D-43CB-8E58-BCAA98B2BA07}" type="datetimeFigureOut">
              <a:rPr lang="en-US"/>
              <a:pPr>
                <a:defRPr/>
              </a:pPr>
              <a:t>1/26/22</a:t>
            </a:fld>
            <a:endParaRPr lang="en-US"/>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22" tIns="65311" rIns="130622" bIns="65311"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3BDEF1AB-B9AE-43DD-AAB1-854C829170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64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86" r:id="rId12"/>
  </p:sldLayoutIdLst>
  <p:txStyles>
    <p:titleStyle>
      <a:lvl1pPr algn="l" rtl="0" eaLnBrk="1" fontAlgn="base" hangingPunct="1">
        <a:spcBef>
          <a:spcPct val="0"/>
        </a:spcBef>
        <a:spcAft>
          <a:spcPct val="0"/>
        </a:spcAft>
        <a:defRPr sz="3000" b="1" i="0" kern="1200" spc="100" baseline="0">
          <a:solidFill>
            <a:schemeClr val="tx1"/>
          </a:solidFill>
          <a:latin typeface="Arial" charset="0"/>
          <a:ea typeface="Arial" charset="0"/>
          <a:cs typeface="Arial" charset="0"/>
        </a:defRPr>
      </a:lvl1pPr>
      <a:lvl2pPr algn="ctr" rtl="0" eaLnBrk="1" fontAlgn="base" hangingPunct="1">
        <a:spcBef>
          <a:spcPct val="0"/>
        </a:spcBef>
        <a:spcAft>
          <a:spcPct val="0"/>
        </a:spcAft>
        <a:defRPr sz="6300">
          <a:solidFill>
            <a:schemeClr val="tx1"/>
          </a:solidFill>
          <a:latin typeface="Calibri" pitchFamily="34" charset="0"/>
        </a:defRPr>
      </a:lvl2pPr>
      <a:lvl3pPr algn="ctr" rtl="0" eaLnBrk="1" fontAlgn="base" hangingPunct="1">
        <a:spcBef>
          <a:spcPct val="0"/>
        </a:spcBef>
        <a:spcAft>
          <a:spcPct val="0"/>
        </a:spcAft>
        <a:defRPr sz="6300">
          <a:solidFill>
            <a:schemeClr val="tx1"/>
          </a:solidFill>
          <a:latin typeface="Calibri" pitchFamily="34" charset="0"/>
        </a:defRPr>
      </a:lvl3pPr>
      <a:lvl4pPr algn="ctr" rtl="0" eaLnBrk="1" fontAlgn="base" hangingPunct="1">
        <a:spcBef>
          <a:spcPct val="0"/>
        </a:spcBef>
        <a:spcAft>
          <a:spcPct val="0"/>
        </a:spcAft>
        <a:defRPr sz="6300">
          <a:solidFill>
            <a:schemeClr val="tx1"/>
          </a:solidFill>
          <a:latin typeface="Calibri" pitchFamily="34" charset="0"/>
        </a:defRPr>
      </a:lvl4pPr>
      <a:lvl5pPr algn="ctr" rtl="0" eaLnBrk="1" fontAlgn="base" hangingPunct="1">
        <a:spcBef>
          <a:spcPct val="0"/>
        </a:spcBef>
        <a:spcAft>
          <a:spcPct val="0"/>
        </a:spcAft>
        <a:defRPr sz="6300">
          <a:solidFill>
            <a:schemeClr val="tx1"/>
          </a:solidFill>
          <a:latin typeface="Calibri" pitchFamily="34" charset="0"/>
        </a:defRPr>
      </a:lvl5pPr>
      <a:lvl6pPr marL="653110" algn="ctr" rtl="0" eaLnBrk="1" fontAlgn="base" hangingPunct="1">
        <a:spcBef>
          <a:spcPct val="0"/>
        </a:spcBef>
        <a:spcAft>
          <a:spcPct val="0"/>
        </a:spcAft>
        <a:defRPr sz="6300">
          <a:solidFill>
            <a:schemeClr val="tx1"/>
          </a:solidFill>
          <a:latin typeface="Calibri" pitchFamily="34" charset="0"/>
        </a:defRPr>
      </a:lvl6pPr>
      <a:lvl7pPr marL="1306220" algn="ctr" rtl="0" eaLnBrk="1" fontAlgn="base" hangingPunct="1">
        <a:spcBef>
          <a:spcPct val="0"/>
        </a:spcBef>
        <a:spcAft>
          <a:spcPct val="0"/>
        </a:spcAft>
        <a:defRPr sz="6300">
          <a:solidFill>
            <a:schemeClr val="tx1"/>
          </a:solidFill>
          <a:latin typeface="Calibri" pitchFamily="34" charset="0"/>
        </a:defRPr>
      </a:lvl7pPr>
      <a:lvl8pPr marL="1959331" algn="ctr" rtl="0" eaLnBrk="1" fontAlgn="base" hangingPunct="1">
        <a:spcBef>
          <a:spcPct val="0"/>
        </a:spcBef>
        <a:spcAft>
          <a:spcPct val="0"/>
        </a:spcAft>
        <a:defRPr sz="6300">
          <a:solidFill>
            <a:schemeClr val="tx1"/>
          </a:solidFill>
          <a:latin typeface="Calibri" pitchFamily="34" charset="0"/>
        </a:defRPr>
      </a:lvl8pPr>
      <a:lvl9pPr marL="2612441" algn="ctr" rtl="0" eaLnBrk="1" fontAlgn="base" hangingPunct="1">
        <a:spcBef>
          <a:spcPct val="0"/>
        </a:spcBef>
        <a:spcAft>
          <a:spcPct val="0"/>
        </a:spcAft>
        <a:defRPr sz="6300">
          <a:solidFill>
            <a:schemeClr val="tx1"/>
          </a:solidFill>
          <a:latin typeface="Calibri" pitchFamily="34" charset="0"/>
        </a:defRPr>
      </a:lvl9pPr>
    </p:titleStyle>
    <p:bodyStyle>
      <a:lvl1pPr marL="488950" indent="-488950" algn="l"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1pPr>
      <a:lvl2pPr marL="1060450" indent="-407988" algn="l"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2pPr>
      <a:lvl3pPr marL="1631950" indent="-325438" algn="l"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3pPr>
      <a:lvl4pPr marL="2284413" indent="-325438" algn="l"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938463" indent="-325438" algn="l"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098" name="Object 13" hidden="1"/>
          <p:cNvGraphicFramePr>
            <a:graphicFrameLocks noChangeAspect="1"/>
          </p:cNvGraphicFramePr>
          <p:nvPr>
            <p:custDataLst>
              <p:tags r:id="rId8"/>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4378" name="think-cell Slide" r:id="rId9" imgW="360" imgH="360" progId="">
                  <p:embed/>
                </p:oleObj>
              </mc:Choice>
              <mc:Fallback>
                <p:oleObj name="think-cell Slide" r:id="rId9" imgW="360" imgH="360" progId="">
                  <p:embed/>
                  <p:pic>
                    <p:nvPicPr>
                      <p:cNvPr id="4098" name="Object 13"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itle Placeholder 1"/>
          <p:cNvSpPr>
            <a:spLocks noGrp="1"/>
          </p:cNvSpPr>
          <p:nvPr>
            <p:ph type="title"/>
          </p:nvPr>
        </p:nvSpPr>
        <p:spPr bwMode="auto">
          <a:xfrm>
            <a:off x="696571" y="194310"/>
            <a:ext cx="13239677"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4102" name="Text Placeholder 2"/>
          <p:cNvSpPr>
            <a:spLocks noGrp="1"/>
          </p:cNvSpPr>
          <p:nvPr>
            <p:ph type="body" idx="1"/>
          </p:nvPr>
        </p:nvSpPr>
        <p:spPr bwMode="auto">
          <a:xfrm>
            <a:off x="701409" y="1809758"/>
            <a:ext cx="13242096" cy="553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3"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33DB6C6A-119D-4F7F-824E-81DDB0F79D58}" type="slidenum">
              <a:rPr sz="1080" smtClean="0">
                <a:solidFill>
                  <a:srgbClr val="FFFFFF"/>
                </a:solidFill>
              </a:rPr>
              <a:pPr algn="ctr" eaLnBrk="1" fontAlgn="base" hangingPunct="1">
                <a:spcBef>
                  <a:spcPct val="0"/>
                </a:spcBef>
                <a:spcAft>
                  <a:spcPct val="0"/>
                </a:spcAft>
                <a:defRPr/>
              </a:pPr>
              <a:t>‹#›</a:t>
            </a:fld>
            <a:endParaRPr sz="1080">
              <a:solidFill>
                <a:srgbClr val="FFFFFF"/>
              </a:solidFill>
            </a:endParaRPr>
          </a:p>
          <a:p>
            <a:pPr algn="ctr" eaLnBrk="1" fontAlgn="base" hangingPunct="1">
              <a:spcBef>
                <a:spcPct val="0"/>
              </a:spcBef>
              <a:spcAft>
                <a:spcPct val="0"/>
              </a:spcAft>
              <a:defRPr/>
            </a:pPr>
            <a:endParaRPr sz="1080">
              <a:solidFill>
                <a:srgbClr val="FFFFFF"/>
              </a:solidFill>
            </a:endParaRPr>
          </a:p>
        </p:txBody>
      </p:sp>
    </p:spTree>
    <p:extLst>
      <p:ext uri="{BB962C8B-B14F-4D97-AF65-F5344CB8AC3E}">
        <p14:creationId xmlns:p14="http://schemas.microsoft.com/office/powerpoint/2010/main" val="306211243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Lst>
  <p:hf hdr="0" ftr="0" dt="0"/>
  <p:txStyles>
    <p:titleStyle>
      <a:lvl1pPr algn="l" rtl="0" eaLnBrk="0" fontAlgn="base" hangingPunct="0">
        <a:spcBef>
          <a:spcPct val="0"/>
        </a:spcBef>
        <a:spcAft>
          <a:spcPct val="0"/>
        </a:spcAft>
        <a:defRPr sz="2880" b="1" kern="1200">
          <a:solidFill>
            <a:schemeClr val="tx2"/>
          </a:solidFill>
          <a:latin typeface="+mj-lt"/>
          <a:ea typeface="+mj-ea"/>
          <a:cs typeface="+mj-cs"/>
        </a:defRPr>
      </a:lvl1pPr>
      <a:lvl2pPr algn="l" rtl="0" eaLnBrk="0" fontAlgn="base" hangingPunct="0">
        <a:spcBef>
          <a:spcPct val="0"/>
        </a:spcBef>
        <a:spcAft>
          <a:spcPct val="0"/>
        </a:spcAft>
        <a:defRPr sz="2880" b="1">
          <a:solidFill>
            <a:schemeClr val="tx2"/>
          </a:solidFill>
          <a:latin typeface="Arial" pitchFamily="34" charset="0"/>
        </a:defRPr>
      </a:lvl2pPr>
      <a:lvl3pPr algn="l" rtl="0" eaLnBrk="0" fontAlgn="base" hangingPunct="0">
        <a:spcBef>
          <a:spcPct val="0"/>
        </a:spcBef>
        <a:spcAft>
          <a:spcPct val="0"/>
        </a:spcAft>
        <a:defRPr sz="2880" b="1">
          <a:solidFill>
            <a:schemeClr val="tx2"/>
          </a:solidFill>
          <a:latin typeface="Arial" pitchFamily="34" charset="0"/>
        </a:defRPr>
      </a:lvl3pPr>
      <a:lvl4pPr algn="l" rtl="0" eaLnBrk="0" fontAlgn="base" hangingPunct="0">
        <a:spcBef>
          <a:spcPct val="0"/>
        </a:spcBef>
        <a:spcAft>
          <a:spcPct val="0"/>
        </a:spcAft>
        <a:defRPr sz="2880" b="1">
          <a:solidFill>
            <a:schemeClr val="tx2"/>
          </a:solidFill>
          <a:latin typeface="Arial" pitchFamily="34" charset="0"/>
        </a:defRPr>
      </a:lvl4pPr>
      <a:lvl5pPr algn="l" rtl="0" eaLnBrk="0" fontAlgn="base" hangingPunct="0">
        <a:spcBef>
          <a:spcPct val="0"/>
        </a:spcBef>
        <a:spcAft>
          <a:spcPct val="0"/>
        </a:spcAft>
        <a:defRPr sz="2880" b="1">
          <a:solidFill>
            <a:schemeClr val="tx2"/>
          </a:solidFill>
          <a:latin typeface="Arial" pitchFamily="34" charset="0"/>
        </a:defRPr>
      </a:lvl5pPr>
      <a:lvl6pPr marL="548640" algn="l" rtl="0" fontAlgn="base">
        <a:spcBef>
          <a:spcPct val="0"/>
        </a:spcBef>
        <a:spcAft>
          <a:spcPct val="0"/>
        </a:spcAft>
        <a:defRPr sz="2880" b="1">
          <a:solidFill>
            <a:schemeClr val="tx2"/>
          </a:solidFill>
          <a:latin typeface="Arial" pitchFamily="34" charset="0"/>
        </a:defRPr>
      </a:lvl6pPr>
      <a:lvl7pPr marL="1097280" algn="l" rtl="0" fontAlgn="base">
        <a:spcBef>
          <a:spcPct val="0"/>
        </a:spcBef>
        <a:spcAft>
          <a:spcPct val="0"/>
        </a:spcAft>
        <a:defRPr sz="2880" b="1">
          <a:solidFill>
            <a:schemeClr val="tx2"/>
          </a:solidFill>
          <a:latin typeface="Arial" pitchFamily="34" charset="0"/>
        </a:defRPr>
      </a:lvl7pPr>
      <a:lvl8pPr marL="1645920" algn="l" rtl="0" fontAlgn="base">
        <a:spcBef>
          <a:spcPct val="0"/>
        </a:spcBef>
        <a:spcAft>
          <a:spcPct val="0"/>
        </a:spcAft>
        <a:defRPr sz="2880" b="1">
          <a:solidFill>
            <a:schemeClr val="tx2"/>
          </a:solidFill>
          <a:latin typeface="Arial" pitchFamily="34" charset="0"/>
        </a:defRPr>
      </a:lvl8pPr>
      <a:lvl9pPr marL="2194560" algn="l" rtl="0" fontAlgn="base">
        <a:spcBef>
          <a:spcPct val="0"/>
        </a:spcBef>
        <a:spcAft>
          <a:spcPct val="0"/>
        </a:spcAft>
        <a:defRPr sz="2880" b="1">
          <a:solidFill>
            <a:schemeClr val="tx2"/>
          </a:solidFill>
          <a:latin typeface="Arial" pitchFamily="34" charset="0"/>
        </a:defRPr>
      </a:lvl9pPr>
    </p:titleStyle>
    <p:bodyStyle>
      <a:lvl1pPr marL="411480" indent="-411480" algn="l" rtl="0" eaLnBrk="0" fontAlgn="base" hangingPunct="0">
        <a:spcBef>
          <a:spcPct val="20000"/>
        </a:spcBef>
        <a:spcAft>
          <a:spcPct val="0"/>
        </a:spcAft>
        <a:defRPr sz="1920" b="1" kern="1200">
          <a:solidFill>
            <a:schemeClr val="tx1"/>
          </a:solidFill>
          <a:latin typeface="+mn-lt"/>
          <a:ea typeface="+mn-ea"/>
          <a:cs typeface="+mn-cs"/>
        </a:defRPr>
      </a:lvl1pPr>
      <a:lvl2pPr marL="548640" indent="-27432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2pPr>
      <a:lvl3pPr marL="1097280" indent="-27432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3pPr>
      <a:lvl4pPr marL="1651636" indent="-27813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4pPr>
      <a:lvl5pPr marL="2470786" indent="-276226"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karakas@levi.com" TargetMode="External"/><Relationship Id="rId2" Type="http://schemas.openxmlformats.org/officeDocument/2006/relationships/hyperlink" Target="mailto:ahernandezsanluis@levi.com" TargetMode="External"/><Relationship Id="rId1" Type="http://schemas.openxmlformats.org/officeDocument/2006/relationships/slideLayout" Target="../slideLayouts/slideLayout2.xml"/><Relationship Id="rId5" Type="http://schemas.openxmlformats.org/officeDocument/2006/relationships/hyperlink" Target="mailto:eclausen@levi.com" TargetMode="External"/><Relationship Id="rId4" Type="http://schemas.openxmlformats.org/officeDocument/2006/relationships/hyperlink" Target="mailto:jcalvert@levi.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bkumagai@levi.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rmstack.io/ABF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redtabfoundation@lev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630400" cy="8229600"/>
          </a:xfrm>
          <a:prstGeom prst="rect">
            <a:avLst/>
          </a:prstGeom>
          <a:solidFill>
            <a:srgbClr val="7B6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042" y="2318431"/>
            <a:ext cx="3453116" cy="3668937"/>
          </a:xfrm>
          <a:prstGeom prst="rect">
            <a:avLst/>
          </a:prstGeom>
        </p:spPr>
      </p:pic>
      <p:sp>
        <p:nvSpPr>
          <p:cNvPr id="3" name="TextBox 2">
            <a:extLst>
              <a:ext uri="{FF2B5EF4-FFF2-40B4-BE49-F238E27FC236}">
                <a16:creationId xmlns:a16="http://schemas.microsoft.com/office/drawing/2014/main" id="{2725F047-B8CF-F84A-A92B-7EA6572689D9}"/>
              </a:ext>
            </a:extLst>
          </p:cNvPr>
          <p:cNvSpPr txBox="1"/>
          <p:nvPr/>
        </p:nvSpPr>
        <p:spPr>
          <a:xfrm>
            <a:off x="6589220" y="2810800"/>
            <a:ext cx="7695028" cy="1569660"/>
          </a:xfrm>
          <a:prstGeom prst="rect">
            <a:avLst/>
          </a:prstGeom>
          <a:noFill/>
        </p:spPr>
        <p:txBody>
          <a:bodyPr wrap="square" rtlCol="0">
            <a:spAutoFit/>
          </a:bodyPr>
          <a:lstStyle/>
          <a:p>
            <a:r>
              <a:rPr lang="en-US" sz="4800" b="1" spc="30" dirty="0">
                <a:solidFill>
                  <a:schemeClr val="bg1"/>
                </a:solidFill>
              </a:rPr>
              <a:t>Reference Guide for Grant Partners </a:t>
            </a:r>
          </a:p>
        </p:txBody>
      </p:sp>
    </p:spTree>
    <p:extLst>
      <p:ext uri="{BB962C8B-B14F-4D97-AF65-F5344CB8AC3E}">
        <p14:creationId xmlns:p14="http://schemas.microsoft.com/office/powerpoint/2010/main" val="212908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57AB-D45A-3640-B234-F23A60FC0C53}"/>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21E64C94-D77C-474D-87FB-E6CA2084D3EC}"/>
              </a:ext>
            </a:extLst>
          </p:cNvPr>
          <p:cNvSpPr>
            <a:spLocks noGrp="1"/>
          </p:cNvSpPr>
          <p:nvPr>
            <p:ph idx="1"/>
          </p:nvPr>
        </p:nvSpPr>
        <p:spPr/>
        <p:txBody>
          <a:bodyPr/>
          <a:lstStyle/>
          <a:p>
            <a:pPr marL="0" indent="0">
              <a:buNone/>
            </a:pPr>
            <a:r>
              <a:rPr lang="en-US" sz="2000" b="1" dirty="0"/>
              <a:t>Step 5:	 Await a decision or further instructions</a:t>
            </a:r>
            <a:endParaRPr lang="en-US" sz="2000" dirty="0"/>
          </a:p>
          <a:p>
            <a:r>
              <a:rPr lang="en-US" sz="2000" dirty="0"/>
              <a:t>Within two business days, you will receive details on the outcome (approval or denial with reasoning) or a request for additional information and/or supporting documentation.</a:t>
            </a:r>
          </a:p>
          <a:p>
            <a:r>
              <a:rPr lang="en-US" sz="2000" dirty="0"/>
              <a:t>For approvals, the foundation will typically wire funds directly to the applicant. We will need the applicant’s wire instructions to disburse the funds.</a:t>
            </a:r>
          </a:p>
          <a:p>
            <a:pPr marL="0" indent="0">
              <a:buNone/>
            </a:pPr>
            <a:r>
              <a:rPr lang="en-US" sz="2000" b="1" dirty="0"/>
              <a:t>Step 6:	Communicate the outcome or next steps</a:t>
            </a:r>
            <a:endParaRPr lang="en-US" sz="2000" dirty="0"/>
          </a:p>
          <a:p>
            <a:r>
              <a:rPr lang="en-US" sz="2000" dirty="0"/>
              <a:t>You notify the applicant of the outcome or work with the applicant to collect the information and/or documentation requested. (see template letter for declinations)</a:t>
            </a:r>
          </a:p>
          <a:p>
            <a:endParaRPr lang="en-US" dirty="0"/>
          </a:p>
        </p:txBody>
      </p:sp>
    </p:spTree>
    <p:extLst>
      <p:ext uri="{BB962C8B-B14F-4D97-AF65-F5344CB8AC3E}">
        <p14:creationId xmlns:p14="http://schemas.microsoft.com/office/powerpoint/2010/main" val="90900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077F-518D-804F-A4B6-56DB35BF49F0}"/>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A19D6D11-3F66-7041-93B6-A9E8002F27AC}"/>
              </a:ext>
            </a:extLst>
          </p:cNvPr>
          <p:cNvSpPr>
            <a:spLocks noGrp="1"/>
          </p:cNvSpPr>
          <p:nvPr>
            <p:ph idx="1"/>
          </p:nvPr>
        </p:nvSpPr>
        <p:spPr/>
        <p:txBody>
          <a:bodyPr/>
          <a:lstStyle/>
          <a:p>
            <a:pPr marL="527685" indent="-514984">
              <a:lnSpc>
                <a:spcPct val="100000"/>
              </a:lnSpc>
              <a:spcBef>
                <a:spcPts val="775"/>
              </a:spcBef>
              <a:buClr>
                <a:srgbClr val="000000"/>
              </a:buClr>
              <a:buAutoNum type="arabicPeriod"/>
              <a:tabLst>
                <a:tab pos="527685" algn="l"/>
                <a:tab pos="528320" algn="l"/>
              </a:tabLst>
            </a:pPr>
            <a:r>
              <a:rPr lang="en-US" sz="2000" u="sng" spc="-30" dirty="0">
                <a:solidFill>
                  <a:srgbClr val="0000FF"/>
                </a:solidFill>
                <a:uFill>
                  <a:solidFill>
                    <a:srgbClr val="0000FF"/>
                  </a:solidFill>
                </a:uFill>
                <a:latin typeface="Arial"/>
                <a:cs typeface="Arial"/>
              </a:rPr>
              <a:t>Major</a:t>
            </a:r>
            <a:r>
              <a:rPr lang="en-US" sz="2000" u="sng" spc="-150" dirty="0">
                <a:solidFill>
                  <a:srgbClr val="0000FF"/>
                </a:solidFill>
                <a:uFill>
                  <a:solidFill>
                    <a:srgbClr val="0000FF"/>
                  </a:solidFill>
                </a:uFill>
                <a:latin typeface="Arial"/>
                <a:cs typeface="Arial"/>
              </a:rPr>
              <a:t> </a:t>
            </a:r>
            <a:r>
              <a:rPr lang="en-US" sz="2000" u="sng" spc="-70" dirty="0">
                <a:solidFill>
                  <a:srgbClr val="0000FF"/>
                </a:solidFill>
                <a:uFill>
                  <a:solidFill>
                    <a:srgbClr val="0000FF"/>
                  </a:solidFill>
                </a:uFill>
                <a:latin typeface="Arial"/>
                <a:cs typeface="Arial"/>
              </a:rPr>
              <a:t>Illness/Injury</a:t>
            </a:r>
            <a:endParaRPr lang="en-US" sz="2000" u="sng" dirty="0">
              <a:latin typeface="Arial"/>
              <a:cs typeface="Arial"/>
            </a:endParaRPr>
          </a:p>
          <a:p>
            <a:pPr marL="527685" indent="-514984">
              <a:lnSpc>
                <a:spcPct val="100000"/>
              </a:lnSpc>
              <a:spcBef>
                <a:spcPts val="670"/>
              </a:spcBef>
              <a:buClr>
                <a:srgbClr val="000000"/>
              </a:buClr>
              <a:buAutoNum type="arabicPeriod"/>
              <a:tabLst>
                <a:tab pos="527685" algn="l"/>
                <a:tab pos="528320" algn="l"/>
              </a:tabLst>
            </a:pPr>
            <a:r>
              <a:rPr lang="en-US" sz="2000" u="sng" spc="-105" dirty="0">
                <a:solidFill>
                  <a:srgbClr val="0000FF"/>
                </a:solidFill>
                <a:uFill>
                  <a:solidFill>
                    <a:srgbClr val="0000FF"/>
                  </a:solidFill>
                </a:uFill>
                <a:latin typeface="Arial"/>
                <a:cs typeface="Arial"/>
              </a:rPr>
              <a:t>Death/Funeral of an Immediate Family Member</a:t>
            </a:r>
            <a:endParaRPr lang="en-US" sz="2000" u="sng" dirty="0">
              <a:latin typeface="Arial"/>
              <a:cs typeface="Arial"/>
            </a:endParaRPr>
          </a:p>
          <a:p>
            <a:pPr marL="527685" indent="-514984">
              <a:lnSpc>
                <a:spcPct val="100000"/>
              </a:lnSpc>
              <a:spcBef>
                <a:spcPts val="675"/>
              </a:spcBef>
              <a:buClr>
                <a:srgbClr val="000000"/>
              </a:buClr>
              <a:buAutoNum type="arabicPeriod"/>
              <a:tabLst>
                <a:tab pos="527685" algn="l"/>
                <a:tab pos="528320" algn="l"/>
              </a:tabLst>
            </a:pPr>
            <a:r>
              <a:rPr lang="en-US" sz="2000" u="sng" spc="-150" dirty="0">
                <a:solidFill>
                  <a:srgbClr val="0000FF"/>
                </a:solidFill>
                <a:uFill>
                  <a:solidFill>
                    <a:srgbClr val="0000FF"/>
                  </a:solidFill>
                </a:uFill>
                <a:latin typeface="Arial"/>
                <a:cs typeface="Arial"/>
              </a:rPr>
              <a:t>Natural Disaster</a:t>
            </a:r>
            <a:endParaRPr lang="en-US" sz="2000" u="sng" dirty="0">
              <a:latin typeface="Arial"/>
              <a:cs typeface="Arial"/>
            </a:endParaRPr>
          </a:p>
          <a:p>
            <a:pPr marL="527685" indent="-514984">
              <a:lnSpc>
                <a:spcPct val="100000"/>
              </a:lnSpc>
              <a:spcBef>
                <a:spcPts val="675"/>
              </a:spcBef>
              <a:buClr>
                <a:srgbClr val="000000"/>
              </a:buClr>
              <a:buAutoNum type="arabicPeriod"/>
              <a:tabLst>
                <a:tab pos="527685" algn="l"/>
                <a:tab pos="528320" algn="l"/>
              </a:tabLst>
            </a:pPr>
            <a:r>
              <a:rPr lang="en-US" sz="2000" u="sng" spc="-80" dirty="0">
                <a:solidFill>
                  <a:srgbClr val="0000FF"/>
                </a:solidFill>
                <a:uFill>
                  <a:solidFill>
                    <a:srgbClr val="0000FF"/>
                  </a:solidFill>
                </a:uFill>
                <a:latin typeface="Arial"/>
                <a:cs typeface="Arial"/>
              </a:rPr>
              <a:t>Loss of Household Income</a:t>
            </a:r>
            <a:endParaRPr lang="en-US" sz="2000" u="sng" dirty="0">
              <a:latin typeface="Arial"/>
              <a:cs typeface="Arial"/>
            </a:endParaRPr>
          </a:p>
          <a:p>
            <a:pPr marL="527685" indent="-514984">
              <a:lnSpc>
                <a:spcPct val="100000"/>
              </a:lnSpc>
              <a:spcBef>
                <a:spcPts val="670"/>
              </a:spcBef>
              <a:buClr>
                <a:srgbClr val="000000"/>
              </a:buClr>
              <a:buAutoNum type="arabicPeriod"/>
              <a:tabLst>
                <a:tab pos="527685" algn="l"/>
                <a:tab pos="528320" algn="l"/>
              </a:tabLst>
            </a:pPr>
            <a:r>
              <a:rPr lang="en-US" sz="2000" u="sng" spc="-185" dirty="0">
                <a:solidFill>
                  <a:srgbClr val="0000FF"/>
                </a:solidFill>
                <a:uFill>
                  <a:solidFill>
                    <a:srgbClr val="0000FF"/>
                  </a:solidFill>
                </a:uFill>
                <a:latin typeface="Arial"/>
                <a:cs typeface="Arial"/>
              </a:rPr>
              <a:t>Emergency</a:t>
            </a:r>
            <a:r>
              <a:rPr lang="en-US" sz="2000" u="sng" spc="-155" dirty="0">
                <a:solidFill>
                  <a:srgbClr val="0000FF"/>
                </a:solidFill>
                <a:uFill>
                  <a:solidFill>
                    <a:srgbClr val="0000FF"/>
                  </a:solidFill>
                </a:uFill>
                <a:latin typeface="Arial"/>
                <a:cs typeface="Arial"/>
              </a:rPr>
              <a:t> </a:t>
            </a:r>
            <a:r>
              <a:rPr lang="en-US" sz="2000" u="sng" spc="-190" dirty="0">
                <a:solidFill>
                  <a:srgbClr val="0000FF"/>
                </a:solidFill>
                <a:uFill>
                  <a:solidFill>
                    <a:srgbClr val="0000FF"/>
                  </a:solidFill>
                </a:uFill>
                <a:latin typeface="Arial"/>
                <a:cs typeface="Arial"/>
              </a:rPr>
              <a:t>Travel</a:t>
            </a:r>
            <a:endParaRPr lang="en-US" sz="2000" u="sng" dirty="0">
              <a:latin typeface="Arial"/>
              <a:cs typeface="Arial"/>
            </a:endParaRPr>
          </a:p>
          <a:p>
            <a:pPr marL="527685" indent="-514984">
              <a:lnSpc>
                <a:spcPct val="100000"/>
              </a:lnSpc>
              <a:spcBef>
                <a:spcPts val="670"/>
              </a:spcBef>
              <a:buClr>
                <a:srgbClr val="000000"/>
              </a:buClr>
              <a:buAutoNum type="arabicPeriod"/>
              <a:tabLst>
                <a:tab pos="527685" algn="l"/>
                <a:tab pos="528320" algn="l"/>
              </a:tabLst>
            </a:pPr>
            <a:r>
              <a:rPr lang="en-US" sz="2000" u="sng" spc="-275" dirty="0">
                <a:solidFill>
                  <a:srgbClr val="0000FF"/>
                </a:solidFill>
                <a:uFill>
                  <a:solidFill>
                    <a:srgbClr val="0000FF"/>
                  </a:solidFill>
                </a:uFill>
                <a:latin typeface="Arial"/>
                <a:cs typeface="Arial"/>
              </a:rPr>
              <a:t>Loss </a:t>
            </a:r>
            <a:r>
              <a:rPr lang="en-US" sz="2000" u="sng" spc="-10" dirty="0">
                <a:solidFill>
                  <a:srgbClr val="0000FF"/>
                </a:solidFill>
                <a:uFill>
                  <a:solidFill>
                    <a:srgbClr val="0000FF"/>
                  </a:solidFill>
                </a:uFill>
                <a:latin typeface="Arial"/>
                <a:cs typeface="Arial"/>
              </a:rPr>
              <a:t>of</a:t>
            </a:r>
            <a:r>
              <a:rPr lang="en-US" sz="2000" u="sng" spc="-80" dirty="0">
                <a:solidFill>
                  <a:srgbClr val="0000FF"/>
                </a:solidFill>
                <a:uFill>
                  <a:solidFill>
                    <a:srgbClr val="0000FF"/>
                  </a:solidFill>
                </a:uFill>
                <a:latin typeface="Arial"/>
                <a:cs typeface="Arial"/>
              </a:rPr>
              <a:t> Primary Mode of </a:t>
            </a:r>
            <a:r>
              <a:rPr lang="en-US" sz="2000" u="sng" spc="-100" dirty="0">
                <a:solidFill>
                  <a:srgbClr val="0000FF"/>
                </a:solidFill>
                <a:uFill>
                  <a:solidFill>
                    <a:srgbClr val="0000FF"/>
                  </a:solidFill>
                </a:uFill>
                <a:latin typeface="Arial"/>
                <a:cs typeface="Arial"/>
              </a:rPr>
              <a:t>Transportation</a:t>
            </a:r>
            <a:endParaRPr lang="en-US" sz="2000" u="sng" dirty="0">
              <a:latin typeface="Arial"/>
              <a:cs typeface="Arial"/>
            </a:endParaRPr>
          </a:p>
          <a:p>
            <a:pPr marL="527685" indent="-514984">
              <a:lnSpc>
                <a:spcPct val="100000"/>
              </a:lnSpc>
              <a:spcBef>
                <a:spcPts val="675"/>
              </a:spcBef>
              <a:buClr>
                <a:srgbClr val="000000"/>
              </a:buClr>
              <a:buAutoNum type="arabicPeriod"/>
              <a:tabLst>
                <a:tab pos="527685" algn="l"/>
                <a:tab pos="528320" algn="l"/>
              </a:tabLst>
            </a:pPr>
            <a:r>
              <a:rPr lang="en-US" sz="2000" u="sng" spc="-135" dirty="0">
                <a:solidFill>
                  <a:srgbClr val="0000FF"/>
                </a:solidFill>
                <a:uFill>
                  <a:solidFill>
                    <a:srgbClr val="0000FF"/>
                  </a:solidFill>
                </a:uFill>
                <a:latin typeface="Arial"/>
                <a:cs typeface="Arial"/>
              </a:rPr>
              <a:t>Domestic</a:t>
            </a:r>
            <a:r>
              <a:rPr lang="en-US" sz="2000" u="sng" spc="-130" dirty="0">
                <a:solidFill>
                  <a:srgbClr val="0000FF"/>
                </a:solidFill>
                <a:uFill>
                  <a:solidFill>
                    <a:srgbClr val="0000FF"/>
                  </a:solidFill>
                </a:uFill>
                <a:latin typeface="Arial"/>
                <a:cs typeface="Arial"/>
              </a:rPr>
              <a:t> Violence</a:t>
            </a:r>
          </a:p>
          <a:p>
            <a:pPr marL="527685" indent="-514984">
              <a:lnSpc>
                <a:spcPct val="100000"/>
              </a:lnSpc>
              <a:spcBef>
                <a:spcPts val="675"/>
              </a:spcBef>
              <a:buClr>
                <a:srgbClr val="000000"/>
              </a:buClr>
              <a:buAutoNum type="arabicPeriod"/>
              <a:tabLst>
                <a:tab pos="527685" algn="l"/>
                <a:tab pos="528320" algn="l"/>
              </a:tabLst>
            </a:pPr>
            <a:r>
              <a:rPr lang="en-US" sz="2000" u="sng" spc="-130" dirty="0">
                <a:solidFill>
                  <a:srgbClr val="0000FF"/>
                </a:solidFill>
                <a:uFill>
                  <a:solidFill>
                    <a:srgbClr val="0000FF"/>
                  </a:solidFill>
                </a:uFill>
                <a:latin typeface="Arial"/>
                <a:cs typeface="Arial"/>
              </a:rPr>
              <a:t>Homelessness or Utility Disconnection</a:t>
            </a:r>
            <a:endParaRPr lang="en-US" sz="2000" u="sng" dirty="0">
              <a:latin typeface="Arial"/>
              <a:cs typeface="Arial"/>
            </a:endParaRPr>
          </a:p>
          <a:p>
            <a:endParaRPr lang="en-US" dirty="0"/>
          </a:p>
        </p:txBody>
      </p:sp>
    </p:spTree>
    <p:extLst>
      <p:ext uri="{BB962C8B-B14F-4D97-AF65-F5344CB8AC3E}">
        <p14:creationId xmlns:p14="http://schemas.microsoft.com/office/powerpoint/2010/main" val="3785782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0EC9-23AC-9745-83BB-8DF45BE3700F}"/>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C834C85B-3456-5E41-809F-32E78629C782}"/>
              </a:ext>
            </a:extLst>
          </p:cNvPr>
          <p:cNvSpPr>
            <a:spLocks noGrp="1"/>
          </p:cNvSpPr>
          <p:nvPr>
            <p:ph idx="1"/>
          </p:nvPr>
        </p:nvSpPr>
        <p:spPr/>
        <p:txBody>
          <a:bodyPr/>
          <a:lstStyle/>
          <a:p>
            <a:pPr marL="12701" indent="0">
              <a:lnSpc>
                <a:spcPct val="100000"/>
              </a:lnSpc>
              <a:spcBef>
                <a:spcPts val="655"/>
              </a:spcBef>
              <a:buNone/>
              <a:tabLst>
                <a:tab pos="527685" algn="l"/>
                <a:tab pos="528320" algn="l"/>
              </a:tabLst>
            </a:pPr>
            <a:r>
              <a:rPr lang="en-US" sz="2000" b="1" spc="-80" dirty="0">
                <a:uFill>
                  <a:solidFill>
                    <a:srgbClr val="000000"/>
                  </a:solidFill>
                </a:uFill>
                <a:latin typeface="Arial"/>
                <a:cs typeface="Arial"/>
              </a:rPr>
              <a:t>1. </a:t>
            </a:r>
            <a:r>
              <a:rPr lang="en-US" sz="2000" b="1" u="sng" spc="-80" dirty="0">
                <a:uFill>
                  <a:solidFill>
                    <a:srgbClr val="000000"/>
                  </a:solidFill>
                </a:uFill>
                <a:latin typeface="Arial"/>
                <a:cs typeface="Arial"/>
              </a:rPr>
              <a:t>Major</a:t>
            </a:r>
            <a:r>
              <a:rPr lang="en-US" sz="2000" b="1" u="sng" spc="-145" dirty="0">
                <a:uFill>
                  <a:solidFill>
                    <a:srgbClr val="000000"/>
                  </a:solidFill>
                </a:uFill>
                <a:latin typeface="Arial"/>
                <a:cs typeface="Arial"/>
              </a:rPr>
              <a:t> </a:t>
            </a:r>
            <a:r>
              <a:rPr lang="en-US" sz="2000" b="1" u="sng" spc="-120" dirty="0">
                <a:uFill>
                  <a:solidFill>
                    <a:srgbClr val="000000"/>
                  </a:solidFill>
                </a:uFill>
                <a:latin typeface="Arial"/>
                <a:cs typeface="Arial"/>
              </a:rPr>
              <a:t>Illness/Injury</a:t>
            </a:r>
            <a:endParaRPr lang="en-US" sz="2000" u="sng" dirty="0">
              <a:latin typeface="Arial"/>
              <a:cs typeface="Arial"/>
            </a:endParaRPr>
          </a:p>
          <a:p>
            <a:pPr marL="0" indent="0">
              <a:buNone/>
            </a:pPr>
            <a:r>
              <a:rPr lang="en-US" sz="2000" dirty="0"/>
              <a:t>The Red Tab Foundation can assist with the following:</a:t>
            </a:r>
          </a:p>
          <a:p>
            <a:pPr lvl="1"/>
            <a:r>
              <a:rPr lang="en-US" sz="2000" dirty="0"/>
              <a:t>Past-due household expenses as a direct result of a recent illness or injury of the employee or retiree, spouse/domestic partner, child, sibling or parent either living in the same household or for whom the applicant is financially responsible;</a:t>
            </a:r>
          </a:p>
          <a:p>
            <a:pPr lvl="1"/>
            <a:r>
              <a:rPr lang="en-US" sz="2000" dirty="0"/>
              <a:t>Critical medical treatment (including treatment for substance abuse) or equipment that is being denied due to inability to pay and/or lack of coverage;</a:t>
            </a:r>
          </a:p>
          <a:p>
            <a:pPr lvl="1"/>
            <a:r>
              <a:rPr lang="en-US" sz="2000" dirty="0"/>
              <a:t>Non-reimbursable or uncovered medical bills are considered if the employee has unsuccessfully pursued a payment agreement and/or demonstrates a clear inability to pay.</a:t>
            </a:r>
          </a:p>
          <a:p>
            <a:pPr lvl="1"/>
            <a:r>
              <a:rPr lang="en-US" sz="2000" dirty="0"/>
              <a:t>Maximum level of assistance: US $7,500</a:t>
            </a:r>
          </a:p>
          <a:p>
            <a:pPr marL="0" indent="0">
              <a:buNone/>
            </a:pPr>
            <a:endParaRPr lang="en-US" sz="2000" b="1" dirty="0"/>
          </a:p>
          <a:p>
            <a:pPr marL="0" indent="0">
              <a:buNone/>
            </a:pPr>
            <a:r>
              <a:rPr lang="en-US" sz="2000" b="1" dirty="0"/>
              <a:t>Required Documentation:</a:t>
            </a:r>
            <a:endParaRPr lang="en-US" sz="2000" dirty="0"/>
          </a:p>
          <a:p>
            <a:pPr lvl="1"/>
            <a:r>
              <a:rPr lang="en-US" sz="2000" dirty="0"/>
              <a:t>Approved leave of absence or doctor’s note stating inability to work for medical reasons; past due household bills of estimate for necessary treatment. </a:t>
            </a:r>
          </a:p>
          <a:p>
            <a:endParaRPr lang="en-US" dirty="0"/>
          </a:p>
        </p:txBody>
      </p:sp>
    </p:spTree>
    <p:extLst>
      <p:ext uri="{BB962C8B-B14F-4D97-AF65-F5344CB8AC3E}">
        <p14:creationId xmlns:p14="http://schemas.microsoft.com/office/powerpoint/2010/main" val="266167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0CC4-1F04-6C4B-AB7C-EFF62FF4D1AB}"/>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2CFA4352-5D81-E742-88A6-062379AAC8AF}"/>
              </a:ext>
            </a:extLst>
          </p:cNvPr>
          <p:cNvSpPr>
            <a:spLocks noGrp="1"/>
          </p:cNvSpPr>
          <p:nvPr>
            <p:ph idx="1"/>
          </p:nvPr>
        </p:nvSpPr>
        <p:spPr/>
        <p:txBody>
          <a:bodyPr/>
          <a:lstStyle/>
          <a:p>
            <a:pPr marL="0" lvl="0" indent="0">
              <a:buNone/>
            </a:pPr>
            <a:r>
              <a:rPr lang="en-US" sz="2000" b="1" dirty="0"/>
              <a:t>2. </a:t>
            </a:r>
            <a:r>
              <a:rPr lang="en-US" sz="2000" b="1" u="sng" dirty="0"/>
              <a:t>Death/Funeral of an Immediate Family Member</a:t>
            </a:r>
            <a:endParaRPr lang="en-US" sz="2000" u="sng" dirty="0"/>
          </a:p>
          <a:p>
            <a:pPr marL="0" lvl="0" indent="0">
              <a:buNone/>
            </a:pPr>
            <a:r>
              <a:rPr lang="en-US" sz="2000" dirty="0"/>
              <a:t>The Red Tab Foundation can assist with the following:</a:t>
            </a:r>
          </a:p>
          <a:p>
            <a:pPr lvl="1"/>
            <a:r>
              <a:rPr lang="en-US" sz="2000" dirty="0"/>
              <a:t>Burial expenses of the employee or retiree, spouse/domestic partner, child, sibling, or parent living in the same household; </a:t>
            </a:r>
          </a:p>
          <a:p>
            <a:pPr lvl="1"/>
            <a:r>
              <a:rPr lang="en-US" sz="2000" dirty="0"/>
              <a:t>Hardship attributed to lost income of the deceased is also considered.</a:t>
            </a:r>
          </a:p>
          <a:p>
            <a:pPr lvl="1"/>
            <a:r>
              <a:rPr lang="en-US" sz="2000" dirty="0"/>
              <a:t>Maximum level of assistance: US $7,500</a:t>
            </a:r>
          </a:p>
          <a:p>
            <a:pPr marL="0" indent="0">
              <a:buNone/>
            </a:pPr>
            <a:endParaRPr lang="en-US" sz="2000" b="1" dirty="0"/>
          </a:p>
          <a:p>
            <a:pPr marL="0" indent="0">
              <a:buNone/>
            </a:pPr>
            <a:r>
              <a:rPr lang="en-US" sz="2000" b="1" dirty="0"/>
              <a:t>Required Documentation:</a:t>
            </a:r>
            <a:endParaRPr lang="en-US" sz="2000" dirty="0"/>
          </a:p>
          <a:p>
            <a:pPr lvl="1">
              <a:buFont typeface="Arial" panose="020B0604020202020204" pitchFamily="34" charset="0"/>
              <a:buChar char="–"/>
            </a:pPr>
            <a:r>
              <a:rPr lang="en-US" sz="2000" dirty="0"/>
              <a:t>Statement from funeral home indicating expense and financial responsibility of applicant; proof of lost income and past due household bills, if applicable.</a:t>
            </a:r>
          </a:p>
          <a:p>
            <a:endParaRPr lang="en-US" dirty="0"/>
          </a:p>
        </p:txBody>
      </p:sp>
    </p:spTree>
    <p:extLst>
      <p:ext uri="{BB962C8B-B14F-4D97-AF65-F5344CB8AC3E}">
        <p14:creationId xmlns:p14="http://schemas.microsoft.com/office/powerpoint/2010/main" val="288777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686-08C6-AD4D-9E48-40975AB49C74}"/>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6F8AD35B-6682-3043-8900-101DA592CDFC}"/>
              </a:ext>
            </a:extLst>
          </p:cNvPr>
          <p:cNvSpPr>
            <a:spLocks noGrp="1"/>
          </p:cNvSpPr>
          <p:nvPr>
            <p:ph idx="1"/>
          </p:nvPr>
        </p:nvSpPr>
        <p:spPr/>
        <p:txBody>
          <a:bodyPr/>
          <a:lstStyle/>
          <a:p>
            <a:pPr marL="0" lvl="0" indent="0">
              <a:buNone/>
            </a:pPr>
            <a:r>
              <a:rPr lang="en-US" sz="2000" b="1" dirty="0"/>
              <a:t>3. </a:t>
            </a:r>
            <a:r>
              <a:rPr lang="en-US" sz="2000" b="1" u="sng" dirty="0"/>
              <a:t>Natural Disaster (e.g. Fire, flood)</a:t>
            </a:r>
          </a:p>
          <a:p>
            <a:pPr lvl="1"/>
            <a:r>
              <a:rPr lang="en-US" sz="2000" dirty="0"/>
              <a:t>The Red Tab Foundation can assist with the following:</a:t>
            </a:r>
          </a:p>
          <a:p>
            <a:pPr lvl="1"/>
            <a:r>
              <a:rPr lang="en-US" sz="2000" dirty="0"/>
              <a:t>Replacement of essential items (clothing, food, medicine); Supplemental food and</a:t>
            </a:r>
          </a:p>
          <a:p>
            <a:pPr lvl="1"/>
            <a:r>
              <a:rPr lang="en-US" sz="2000" dirty="0"/>
              <a:t>miscellaneous expenses for displaced family members who may have moved into employees’ homes; Critical home repairs to primary residence needed for health and/or safety (not covered by insurance, Non-governmental relief organization, etc.);</a:t>
            </a:r>
          </a:p>
          <a:p>
            <a:pPr lvl="1"/>
            <a:r>
              <a:rPr lang="en-US" sz="2000" dirty="0"/>
              <a:t>Temporary housing and/or relocation expenses.</a:t>
            </a:r>
          </a:p>
          <a:p>
            <a:pPr lvl="1"/>
            <a:r>
              <a:rPr lang="en-US" sz="2000" dirty="0"/>
              <a:t>Maximum level of assistance: US $7,500</a:t>
            </a:r>
          </a:p>
          <a:p>
            <a:pPr marL="0" indent="0">
              <a:buNone/>
            </a:pPr>
            <a:r>
              <a:rPr lang="en-US" sz="2000" b="1" dirty="0"/>
              <a:t> </a:t>
            </a:r>
            <a:endParaRPr lang="en-US" sz="2000" dirty="0"/>
          </a:p>
          <a:p>
            <a:pPr marL="0" indent="0">
              <a:buNone/>
            </a:pPr>
            <a:r>
              <a:rPr lang="en-US" sz="2000" b="1" dirty="0"/>
              <a:t>Documentation that may be requested:</a:t>
            </a:r>
            <a:endParaRPr lang="en-US" sz="2000" dirty="0"/>
          </a:p>
          <a:p>
            <a:pPr lvl="1"/>
            <a:r>
              <a:rPr lang="en-US" sz="2000" dirty="0"/>
              <a:t>Proof of disaster such as photos or insurance report, repair estimate from licensed contractor, if applicable. Immediate assistance (not to exceed US $500) may be issued to replace essential items while supporting documentation is collected.</a:t>
            </a:r>
          </a:p>
          <a:p>
            <a:pPr marL="0" indent="0">
              <a:buNone/>
            </a:pPr>
            <a:endParaRPr lang="en-US" dirty="0"/>
          </a:p>
        </p:txBody>
      </p:sp>
    </p:spTree>
    <p:extLst>
      <p:ext uri="{BB962C8B-B14F-4D97-AF65-F5344CB8AC3E}">
        <p14:creationId xmlns:p14="http://schemas.microsoft.com/office/powerpoint/2010/main" val="255734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5565-2119-F04A-BF9C-1B223E8C3473}"/>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FE53D354-3E0C-1B45-86DA-72A3C27D120B}"/>
              </a:ext>
            </a:extLst>
          </p:cNvPr>
          <p:cNvSpPr>
            <a:spLocks noGrp="1"/>
          </p:cNvSpPr>
          <p:nvPr>
            <p:ph idx="1"/>
          </p:nvPr>
        </p:nvSpPr>
        <p:spPr/>
        <p:txBody>
          <a:bodyPr/>
          <a:lstStyle/>
          <a:p>
            <a:pPr marL="0" lvl="0" indent="0">
              <a:buNone/>
            </a:pPr>
            <a:r>
              <a:rPr lang="en-US" sz="2000" b="1" dirty="0"/>
              <a:t>4. </a:t>
            </a:r>
            <a:r>
              <a:rPr lang="en-US" sz="2000" b="1" u="sng" dirty="0"/>
              <a:t>Involuntary Loss of Household Income</a:t>
            </a:r>
          </a:p>
          <a:p>
            <a:pPr marL="0" indent="0">
              <a:buNone/>
            </a:pPr>
            <a:r>
              <a:rPr lang="en-US" sz="2000" dirty="0"/>
              <a:t>The Red Tab Foundation can assist with the following:</a:t>
            </a:r>
          </a:p>
          <a:p>
            <a:pPr lvl="1"/>
            <a:r>
              <a:rPr lang="en-US" sz="2000" dirty="0"/>
              <a:t>Past-due household expenses as a direct result of </a:t>
            </a:r>
            <a:r>
              <a:rPr lang="en-US" sz="2000" b="1" dirty="0"/>
              <a:t>involuntary </a:t>
            </a:r>
            <a:r>
              <a:rPr lang="en-US" sz="2000" dirty="0"/>
              <a:t>job loss or layoff impacting an employee, spouse, domestic partner, sibling or parent living in the same household; Voluntary layoff, resignation and termination for cause </a:t>
            </a:r>
            <a:r>
              <a:rPr lang="en-US" sz="2000" u="heavy" dirty="0"/>
              <a:t>ARE NOT</a:t>
            </a:r>
            <a:r>
              <a:rPr lang="en-US" sz="2000" dirty="0"/>
              <a:t> eligible job loss situations.</a:t>
            </a:r>
          </a:p>
          <a:p>
            <a:pPr lvl="1"/>
            <a:r>
              <a:rPr lang="en-US" sz="2000" dirty="0"/>
              <a:t>Hardship due to a substantial/involuntary reduction in work hours is considered if the employee has received an eviction or utility disconnection notice.</a:t>
            </a:r>
          </a:p>
          <a:p>
            <a:pPr lvl="1"/>
            <a:r>
              <a:rPr lang="en-US" sz="2000" dirty="0"/>
              <a:t>Maximum level of assistance: US $7,500</a:t>
            </a:r>
          </a:p>
          <a:p>
            <a:pPr marL="0" indent="0">
              <a:buNone/>
            </a:pPr>
            <a:endParaRPr lang="en-US" sz="2000" b="1" dirty="0"/>
          </a:p>
          <a:p>
            <a:pPr marL="0" indent="0">
              <a:buNone/>
            </a:pPr>
            <a:r>
              <a:rPr lang="en-US" sz="2000" b="1" dirty="0"/>
              <a:t>Required Documentation:</a:t>
            </a:r>
            <a:endParaRPr lang="en-US" sz="2000" dirty="0"/>
          </a:p>
          <a:p>
            <a:pPr lvl="1"/>
            <a:r>
              <a:rPr lang="en-US" sz="2000" dirty="0"/>
              <a:t>Copy of separation notice or paperwork from the unemployment office noting the cause of unemployment and date the separation occurred; past due household bills, earnings statement.  </a:t>
            </a:r>
          </a:p>
          <a:p>
            <a:pPr marL="0" indent="0">
              <a:buNone/>
            </a:pPr>
            <a:endParaRPr lang="en-US" dirty="0"/>
          </a:p>
        </p:txBody>
      </p:sp>
    </p:spTree>
    <p:extLst>
      <p:ext uri="{BB962C8B-B14F-4D97-AF65-F5344CB8AC3E}">
        <p14:creationId xmlns:p14="http://schemas.microsoft.com/office/powerpoint/2010/main" val="16275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E952-0FDE-D24E-9FC9-0C87B48410CF}"/>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FA1CC1CC-55DC-C64D-A808-7ECBAF4A4A7A}"/>
              </a:ext>
            </a:extLst>
          </p:cNvPr>
          <p:cNvSpPr>
            <a:spLocks noGrp="1"/>
          </p:cNvSpPr>
          <p:nvPr>
            <p:ph idx="1"/>
          </p:nvPr>
        </p:nvSpPr>
        <p:spPr/>
        <p:txBody>
          <a:bodyPr/>
          <a:lstStyle/>
          <a:p>
            <a:pPr marL="0" lvl="0" indent="0">
              <a:buNone/>
            </a:pPr>
            <a:r>
              <a:rPr lang="en-US" sz="2000" b="1" dirty="0"/>
              <a:t>5. </a:t>
            </a:r>
            <a:r>
              <a:rPr lang="en-US" sz="2000" b="1" u="sng" dirty="0"/>
              <a:t>Emergency Travel</a:t>
            </a:r>
            <a:endParaRPr lang="en-US" sz="2000" u="sng" dirty="0"/>
          </a:p>
          <a:p>
            <a:pPr marL="0" indent="0">
              <a:buNone/>
            </a:pPr>
            <a:r>
              <a:rPr lang="en-US" sz="2000" dirty="0"/>
              <a:t>The Red Tab Foundation can assist with the following:</a:t>
            </a:r>
          </a:p>
          <a:p>
            <a:pPr lvl="1"/>
            <a:r>
              <a:rPr lang="en-US" sz="2000" dirty="0"/>
              <a:t>Travel to obtain critical medical care not available locally;</a:t>
            </a:r>
          </a:p>
          <a:p>
            <a:pPr lvl="1"/>
            <a:r>
              <a:rPr lang="en-US" sz="2000" dirty="0"/>
              <a:t>Travel to attend a funeral or final visit to a terminally ill immediate family member defined as: child, sibling, parent or grandparent;</a:t>
            </a:r>
          </a:p>
          <a:p>
            <a:pPr lvl="1"/>
            <a:r>
              <a:rPr lang="en-US" sz="2000" dirty="0"/>
              <a:t>Travel to escort a critically ill immediate family member to a medical facility or hospice care;</a:t>
            </a:r>
          </a:p>
          <a:p>
            <a:pPr lvl="1"/>
            <a:r>
              <a:rPr lang="en-US" sz="2000" dirty="0"/>
              <a:t>Travel to assist an immediate family member following a fire or natural disaster.</a:t>
            </a:r>
          </a:p>
          <a:p>
            <a:pPr lvl="1"/>
            <a:r>
              <a:rPr lang="en-US" sz="2000" dirty="0"/>
              <a:t>Maximum level of assistance: US $7,500</a:t>
            </a:r>
          </a:p>
          <a:p>
            <a:pPr marL="0" indent="0">
              <a:buNone/>
            </a:pPr>
            <a:endParaRPr lang="en-US" sz="2000" b="1" dirty="0"/>
          </a:p>
          <a:p>
            <a:pPr marL="0" indent="0">
              <a:buNone/>
            </a:pPr>
            <a:r>
              <a:rPr lang="en-US" sz="2000" b="1" dirty="0"/>
              <a:t>Documentation that may be requested:</a:t>
            </a:r>
            <a:endParaRPr lang="en-US" sz="2000" dirty="0"/>
          </a:p>
          <a:p>
            <a:pPr lvl="1"/>
            <a:r>
              <a:rPr lang="en-US" sz="2000" dirty="0"/>
              <a:t>A statement from the attending physician regarding medical need, health status or need for remote medical facility or hospice, funeral notice; receipts for travel expenditures, as applicable.</a:t>
            </a:r>
          </a:p>
          <a:p>
            <a:pPr marL="0" indent="0">
              <a:buNone/>
            </a:pPr>
            <a:endParaRPr lang="en-US" dirty="0"/>
          </a:p>
        </p:txBody>
      </p:sp>
    </p:spTree>
    <p:extLst>
      <p:ext uri="{BB962C8B-B14F-4D97-AF65-F5344CB8AC3E}">
        <p14:creationId xmlns:p14="http://schemas.microsoft.com/office/powerpoint/2010/main" val="271668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B1D3-CC9B-6D4A-90FE-7F7DF0970F07}"/>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3777ADD0-45CF-E147-BE42-3C01CAFE6B45}"/>
              </a:ext>
            </a:extLst>
          </p:cNvPr>
          <p:cNvSpPr>
            <a:spLocks noGrp="1"/>
          </p:cNvSpPr>
          <p:nvPr>
            <p:ph idx="1"/>
          </p:nvPr>
        </p:nvSpPr>
        <p:spPr/>
        <p:txBody>
          <a:bodyPr/>
          <a:lstStyle/>
          <a:p>
            <a:pPr marL="0" lvl="0" indent="0">
              <a:buNone/>
            </a:pPr>
            <a:r>
              <a:rPr lang="en-US" sz="2000" b="1" dirty="0"/>
              <a:t>6. </a:t>
            </a:r>
            <a:r>
              <a:rPr lang="en-US" sz="2000" b="1" u="sng" dirty="0"/>
              <a:t>Loss of Primary Mode of Transportation</a:t>
            </a:r>
            <a:endParaRPr lang="en-US" sz="2000" u="sng" dirty="0"/>
          </a:p>
          <a:p>
            <a:pPr marL="0" indent="0">
              <a:buNone/>
            </a:pPr>
            <a:r>
              <a:rPr lang="en-US" sz="2000" dirty="0"/>
              <a:t>The Red Tab Foundation can assist with the following:</a:t>
            </a:r>
          </a:p>
          <a:p>
            <a:pPr lvl="1"/>
            <a:r>
              <a:rPr lang="en-US" sz="2000" dirty="0"/>
              <a:t>Repair costs to only source of transportation;</a:t>
            </a:r>
          </a:p>
          <a:p>
            <a:pPr lvl="1"/>
            <a:r>
              <a:rPr lang="en-US" sz="2000" dirty="0"/>
              <a:t>Vehicle must be owned by the applicant and INOPERABLE;</a:t>
            </a:r>
          </a:p>
          <a:p>
            <a:pPr lvl="1"/>
            <a:r>
              <a:rPr lang="en-US" sz="2000" dirty="0"/>
              <a:t>Repair cost must not exceed the value of vehicle;</a:t>
            </a:r>
          </a:p>
          <a:p>
            <a:pPr lvl="1"/>
            <a:r>
              <a:rPr lang="en-US" sz="2000" dirty="0"/>
              <a:t>Aid for this emergency is limited to one grant in a 5-year period.</a:t>
            </a:r>
          </a:p>
          <a:p>
            <a:pPr lvl="1"/>
            <a:r>
              <a:rPr lang="en-US" sz="2000" dirty="0"/>
              <a:t>Maximum level of assistance: US $3,500</a:t>
            </a:r>
          </a:p>
          <a:p>
            <a:pPr marL="0" indent="0">
              <a:buNone/>
            </a:pPr>
            <a:endParaRPr lang="en-US" sz="2000" b="1" dirty="0"/>
          </a:p>
          <a:p>
            <a:pPr marL="0" indent="0">
              <a:buNone/>
            </a:pPr>
            <a:r>
              <a:rPr lang="en-US" sz="2000" b="1" dirty="0"/>
              <a:t>Required Documentation:</a:t>
            </a:r>
            <a:endParaRPr lang="en-US" sz="2000" dirty="0"/>
          </a:p>
          <a:p>
            <a:pPr lvl="1"/>
            <a:r>
              <a:rPr lang="en-US" sz="2000" dirty="0"/>
              <a:t>Proof of ownership</a:t>
            </a:r>
          </a:p>
          <a:p>
            <a:pPr lvl="1"/>
            <a:r>
              <a:rPr lang="en-US" sz="2000" dirty="0"/>
              <a:t>Itemized repair estimate from a licensed mechanic</a:t>
            </a:r>
          </a:p>
          <a:p>
            <a:endParaRPr lang="en-US" dirty="0"/>
          </a:p>
        </p:txBody>
      </p:sp>
    </p:spTree>
    <p:extLst>
      <p:ext uri="{BB962C8B-B14F-4D97-AF65-F5344CB8AC3E}">
        <p14:creationId xmlns:p14="http://schemas.microsoft.com/office/powerpoint/2010/main" val="210582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BADA-385A-944F-B10A-1C2F62ED425D}"/>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29455E3A-8BDF-114F-A5D0-A85A3E843103}"/>
              </a:ext>
            </a:extLst>
          </p:cNvPr>
          <p:cNvSpPr>
            <a:spLocks noGrp="1"/>
          </p:cNvSpPr>
          <p:nvPr>
            <p:ph idx="1"/>
          </p:nvPr>
        </p:nvSpPr>
        <p:spPr/>
        <p:txBody>
          <a:bodyPr/>
          <a:lstStyle/>
          <a:p>
            <a:pPr marL="0" lvl="0" indent="0">
              <a:buNone/>
            </a:pPr>
            <a:r>
              <a:rPr lang="en-US" sz="2000" b="1" dirty="0"/>
              <a:t>7. </a:t>
            </a:r>
            <a:r>
              <a:rPr lang="en-US" sz="2000" b="1" u="sng" dirty="0"/>
              <a:t>Domestic Violence</a:t>
            </a:r>
            <a:endParaRPr lang="en-US" sz="2000" u="sng" dirty="0"/>
          </a:p>
          <a:p>
            <a:pPr marL="0" indent="0">
              <a:buNone/>
            </a:pPr>
            <a:r>
              <a:rPr lang="en-US" sz="2000" dirty="0"/>
              <a:t>The Red Tab Foundation can assist with the following:</a:t>
            </a:r>
          </a:p>
          <a:p>
            <a:pPr lvl="1"/>
            <a:r>
              <a:rPr lang="en-US" sz="2000" dirty="0"/>
              <a:t>Aid to secure court ordered protection, obtain shelter and other essential items needed to establish a safe living environment due to domestic violence.</a:t>
            </a:r>
          </a:p>
          <a:p>
            <a:pPr lvl="1"/>
            <a:r>
              <a:rPr lang="en-US" sz="2000" dirty="0"/>
              <a:t>Maximum level of assistance: US $7,500</a:t>
            </a:r>
          </a:p>
          <a:p>
            <a:pPr marL="0" indent="0">
              <a:buNone/>
            </a:pPr>
            <a:endParaRPr lang="en-US" sz="2000" b="1" dirty="0"/>
          </a:p>
          <a:p>
            <a:pPr marL="0" indent="0">
              <a:buNone/>
            </a:pPr>
            <a:r>
              <a:rPr lang="en-US" sz="2000" b="1" dirty="0"/>
              <a:t>Documentation that may be requested:</a:t>
            </a:r>
            <a:endParaRPr lang="en-US" sz="2000" dirty="0"/>
          </a:p>
          <a:p>
            <a:pPr lvl="1"/>
            <a:r>
              <a:rPr lang="en-US" sz="2000" dirty="0"/>
              <a:t>Police report if available</a:t>
            </a:r>
          </a:p>
          <a:p>
            <a:pPr lvl="1"/>
            <a:r>
              <a:rPr lang="en-US" sz="2000" dirty="0"/>
              <a:t>Court ordered protection request</a:t>
            </a:r>
          </a:p>
          <a:p>
            <a:pPr lvl="1"/>
            <a:r>
              <a:rPr lang="en-US" sz="2000" dirty="0"/>
              <a:t>Proof of moving expenses</a:t>
            </a:r>
          </a:p>
          <a:p>
            <a:pPr marL="0" indent="0">
              <a:buNone/>
            </a:pPr>
            <a:endParaRPr lang="en-US" dirty="0"/>
          </a:p>
        </p:txBody>
      </p:sp>
    </p:spTree>
    <p:extLst>
      <p:ext uri="{BB962C8B-B14F-4D97-AF65-F5344CB8AC3E}">
        <p14:creationId xmlns:p14="http://schemas.microsoft.com/office/powerpoint/2010/main" val="267156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09A-8C1E-F34F-831E-4A40E9153CDF}"/>
              </a:ext>
            </a:extLst>
          </p:cNvPr>
          <p:cNvSpPr>
            <a:spLocks noGrp="1"/>
          </p:cNvSpPr>
          <p:nvPr>
            <p:ph type="title"/>
          </p:nvPr>
        </p:nvSpPr>
        <p:spPr/>
        <p:txBody>
          <a:bodyPr/>
          <a:lstStyle/>
          <a:p>
            <a:r>
              <a:rPr lang="en-US" dirty="0"/>
              <a:t>QUALIFYING EMERGENCIES</a:t>
            </a:r>
          </a:p>
        </p:txBody>
      </p:sp>
      <p:sp>
        <p:nvSpPr>
          <p:cNvPr id="3" name="Content Placeholder 2">
            <a:extLst>
              <a:ext uri="{FF2B5EF4-FFF2-40B4-BE49-F238E27FC236}">
                <a16:creationId xmlns:a16="http://schemas.microsoft.com/office/drawing/2014/main" id="{AFA247BF-F358-6246-924C-8EA3D292CD6E}"/>
              </a:ext>
            </a:extLst>
          </p:cNvPr>
          <p:cNvSpPr>
            <a:spLocks noGrp="1"/>
          </p:cNvSpPr>
          <p:nvPr>
            <p:ph idx="1"/>
          </p:nvPr>
        </p:nvSpPr>
        <p:spPr/>
        <p:txBody>
          <a:bodyPr/>
          <a:lstStyle/>
          <a:p>
            <a:pPr marL="0" indent="0">
              <a:buNone/>
            </a:pPr>
            <a:r>
              <a:rPr lang="en-US" sz="2000" dirty="0"/>
              <a:t>8. </a:t>
            </a:r>
            <a:r>
              <a:rPr lang="en-US" sz="2000" b="1" u="sng" dirty="0"/>
              <a:t>Homelessness/Utility Disconnection </a:t>
            </a:r>
            <a:endParaRPr lang="en-US" sz="2000" u="sng" dirty="0"/>
          </a:p>
          <a:p>
            <a:pPr marL="0" indent="0">
              <a:buNone/>
            </a:pPr>
            <a:r>
              <a:rPr lang="en-US" sz="2000" dirty="0"/>
              <a:t>The Red Tab Foundation can assist with the following:</a:t>
            </a:r>
          </a:p>
          <a:p>
            <a:pPr lvl="1"/>
            <a:r>
              <a:rPr lang="en-US" sz="2000" dirty="0"/>
              <a:t>Funds may be awarded to help secure or maintain basic needs that are at risk, including shelter, utilities (electric/gas, water, etc.) and food. </a:t>
            </a:r>
          </a:p>
          <a:p>
            <a:pPr lvl="1"/>
            <a:r>
              <a:rPr lang="en-US" sz="2000" dirty="0"/>
              <a:t>Maximum level of assistance: US $7,500</a:t>
            </a:r>
          </a:p>
          <a:p>
            <a:pPr marL="652462" lvl="1" indent="0">
              <a:buNone/>
            </a:pPr>
            <a:endParaRPr lang="en-US" sz="2000" dirty="0"/>
          </a:p>
          <a:p>
            <a:pPr marL="0" indent="0">
              <a:buNone/>
            </a:pPr>
            <a:r>
              <a:rPr lang="en-US" sz="2000" b="1" dirty="0"/>
              <a:t>Documentation that may be requested:</a:t>
            </a:r>
            <a:endParaRPr lang="en-US" sz="2000" dirty="0"/>
          </a:p>
          <a:p>
            <a:pPr lvl="1"/>
            <a:r>
              <a:rPr lang="en-US" sz="2000" dirty="0"/>
              <a:t>Proof of extenuating circumstance; eviction notice as applicable; lease agreement to be entered into, in cases of moving assistance.</a:t>
            </a:r>
          </a:p>
          <a:p>
            <a:pPr marL="0" indent="0">
              <a:buNone/>
            </a:pPr>
            <a:endParaRPr lang="en-US" dirty="0"/>
          </a:p>
        </p:txBody>
      </p:sp>
    </p:spTree>
    <p:extLst>
      <p:ext uri="{BB962C8B-B14F-4D97-AF65-F5344CB8AC3E}">
        <p14:creationId xmlns:p14="http://schemas.microsoft.com/office/powerpoint/2010/main" val="65546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2934-1C07-DF4C-AC35-813F1BE5D1BC}"/>
              </a:ext>
            </a:extLst>
          </p:cNvPr>
          <p:cNvSpPr>
            <a:spLocks noGrp="1"/>
          </p:cNvSpPr>
          <p:nvPr>
            <p:ph type="title"/>
          </p:nvPr>
        </p:nvSpPr>
        <p:spPr/>
        <p:txBody>
          <a:bodyPr/>
          <a:lstStyle/>
          <a:p>
            <a:r>
              <a:rPr lang="en-US" dirty="0"/>
              <a:t>CONTENT</a:t>
            </a:r>
          </a:p>
        </p:txBody>
      </p:sp>
      <p:sp>
        <p:nvSpPr>
          <p:cNvPr id="4" name="object 3">
            <a:extLst>
              <a:ext uri="{FF2B5EF4-FFF2-40B4-BE49-F238E27FC236}">
                <a16:creationId xmlns:a16="http://schemas.microsoft.com/office/drawing/2014/main" id="{B4A2A4B6-57E0-9747-BFB6-8647401265D9}"/>
              </a:ext>
            </a:extLst>
          </p:cNvPr>
          <p:cNvSpPr txBox="1">
            <a:spLocks noGrp="1"/>
          </p:cNvSpPr>
          <p:nvPr>
            <p:ph idx="1"/>
          </p:nvPr>
        </p:nvSpPr>
        <p:spPr>
          <a:xfrm>
            <a:off x="731520" y="1645922"/>
            <a:ext cx="13167360" cy="3133550"/>
          </a:xfrm>
          <a:prstGeom prst="rect">
            <a:avLst/>
          </a:prstGeom>
        </p:spPr>
        <p:txBody>
          <a:bodyPr vert="horz" wrap="square" lIns="0" tIns="85725" rIns="0" bIns="0" rtlCol="0">
            <a:spAutoFit/>
          </a:bodyPr>
          <a:lstStyle/>
          <a:p>
            <a:pPr marL="501650" indent="-488950">
              <a:lnSpc>
                <a:spcPct val="100000"/>
              </a:lnSpc>
              <a:spcBef>
                <a:spcPts val="675"/>
              </a:spcBef>
              <a:buClr>
                <a:srgbClr val="000000"/>
              </a:buClr>
              <a:buChar char="•"/>
              <a:tabLst>
                <a:tab pos="501650" algn="l"/>
                <a:tab pos="502284" algn="l"/>
              </a:tabLst>
            </a:pPr>
            <a:r>
              <a:rPr sz="2400" u="sng" spc="-40" dirty="0">
                <a:solidFill>
                  <a:srgbClr val="0000FF"/>
                </a:solidFill>
                <a:uFill>
                  <a:solidFill>
                    <a:srgbClr val="0000FF"/>
                  </a:solidFill>
                </a:uFill>
                <a:latin typeface="Arial"/>
                <a:cs typeface="Arial"/>
              </a:rPr>
              <a:t>Introduction</a:t>
            </a:r>
            <a:endParaRPr sz="2400" u="sng" dirty="0">
              <a:latin typeface="Arial"/>
              <a:cs typeface="Arial"/>
            </a:endParaRPr>
          </a:p>
          <a:p>
            <a:pPr marL="501650" indent="-488950">
              <a:lnSpc>
                <a:spcPct val="100000"/>
              </a:lnSpc>
              <a:spcBef>
                <a:spcPts val="575"/>
              </a:spcBef>
              <a:buClr>
                <a:srgbClr val="000000"/>
              </a:buClr>
              <a:buChar char="•"/>
              <a:tabLst>
                <a:tab pos="501650" algn="l"/>
                <a:tab pos="502284" algn="l"/>
              </a:tabLst>
            </a:pPr>
            <a:r>
              <a:rPr sz="2400" u="sng" spc="-229" dirty="0">
                <a:solidFill>
                  <a:srgbClr val="0000FF"/>
                </a:solidFill>
                <a:uFill>
                  <a:solidFill>
                    <a:srgbClr val="0000FF"/>
                  </a:solidFill>
                </a:uFill>
                <a:latin typeface="Arial"/>
                <a:cs typeface="Arial"/>
              </a:rPr>
              <a:t>Red </a:t>
            </a:r>
            <a:r>
              <a:rPr sz="2400" u="sng" spc="-254" dirty="0">
                <a:solidFill>
                  <a:srgbClr val="0000FF"/>
                </a:solidFill>
                <a:uFill>
                  <a:solidFill>
                    <a:srgbClr val="0000FF"/>
                  </a:solidFill>
                </a:uFill>
                <a:latin typeface="Arial"/>
                <a:cs typeface="Arial"/>
              </a:rPr>
              <a:t>Tab </a:t>
            </a:r>
            <a:r>
              <a:rPr sz="2400" u="sng" spc="-95" dirty="0">
                <a:solidFill>
                  <a:srgbClr val="0000FF"/>
                </a:solidFill>
                <a:uFill>
                  <a:solidFill>
                    <a:srgbClr val="0000FF"/>
                  </a:solidFill>
                </a:uFill>
                <a:latin typeface="Arial"/>
                <a:cs typeface="Arial"/>
              </a:rPr>
              <a:t>Foundation</a:t>
            </a:r>
            <a:r>
              <a:rPr sz="2400" u="sng" spc="-320" dirty="0">
                <a:solidFill>
                  <a:srgbClr val="0000FF"/>
                </a:solidFill>
                <a:uFill>
                  <a:solidFill>
                    <a:srgbClr val="0000FF"/>
                  </a:solidFill>
                </a:uFill>
                <a:latin typeface="Arial"/>
                <a:cs typeface="Arial"/>
              </a:rPr>
              <a:t> </a:t>
            </a:r>
            <a:r>
              <a:rPr sz="2400" u="sng" spc="-75" dirty="0">
                <a:solidFill>
                  <a:srgbClr val="0000FF"/>
                </a:solidFill>
                <a:uFill>
                  <a:solidFill>
                    <a:srgbClr val="0000FF"/>
                  </a:solidFill>
                </a:uFill>
                <a:latin typeface="Arial"/>
                <a:cs typeface="Arial"/>
              </a:rPr>
              <a:t>overview</a:t>
            </a:r>
            <a:endParaRPr lang="en-US" sz="2400" u="sng" spc="-75" dirty="0">
              <a:solidFill>
                <a:srgbClr val="0000FF"/>
              </a:solidFill>
              <a:uFill>
                <a:solidFill>
                  <a:srgbClr val="0000FF"/>
                </a:solidFill>
              </a:uFill>
              <a:latin typeface="Arial"/>
              <a:cs typeface="Arial"/>
            </a:endParaRPr>
          </a:p>
          <a:p>
            <a:pPr marL="501650">
              <a:spcBef>
                <a:spcPts val="575"/>
              </a:spcBef>
              <a:buClr>
                <a:srgbClr val="000000"/>
              </a:buClr>
              <a:tabLst>
                <a:tab pos="501650" algn="l"/>
                <a:tab pos="502284" algn="l"/>
              </a:tabLst>
            </a:pPr>
            <a:r>
              <a:rPr lang="en-US" sz="2400" u="sng" spc="-140" dirty="0">
                <a:solidFill>
                  <a:srgbClr val="0000FF"/>
                </a:solidFill>
                <a:uFill>
                  <a:solidFill>
                    <a:srgbClr val="0000FF"/>
                  </a:solidFill>
                </a:uFill>
                <a:latin typeface="Arial"/>
                <a:cs typeface="Arial"/>
              </a:rPr>
              <a:t>Employee</a:t>
            </a:r>
            <a:r>
              <a:rPr lang="en-US" sz="2400" u="sng" spc="-175" dirty="0">
                <a:solidFill>
                  <a:srgbClr val="0000FF"/>
                </a:solidFill>
                <a:uFill>
                  <a:solidFill>
                    <a:srgbClr val="0000FF"/>
                  </a:solidFill>
                </a:uFill>
                <a:latin typeface="Arial"/>
                <a:cs typeface="Arial"/>
              </a:rPr>
              <a:t> </a:t>
            </a:r>
            <a:r>
              <a:rPr lang="en-US" sz="2400" u="sng" spc="-30" dirty="0">
                <a:solidFill>
                  <a:srgbClr val="0000FF"/>
                </a:solidFill>
                <a:uFill>
                  <a:solidFill>
                    <a:srgbClr val="0000FF"/>
                  </a:solidFill>
                </a:uFill>
                <a:latin typeface="Arial"/>
                <a:cs typeface="Arial"/>
              </a:rPr>
              <a:t>eligibility</a:t>
            </a:r>
            <a:endParaRPr sz="2400" u="sng" dirty="0">
              <a:latin typeface="Arial"/>
              <a:cs typeface="Arial"/>
            </a:endParaRPr>
          </a:p>
          <a:p>
            <a:pPr marL="501650" indent="-488950">
              <a:lnSpc>
                <a:spcPct val="100000"/>
              </a:lnSpc>
              <a:spcBef>
                <a:spcPts val="575"/>
              </a:spcBef>
              <a:buClr>
                <a:srgbClr val="000000"/>
              </a:buClr>
              <a:buChar char="•"/>
              <a:tabLst>
                <a:tab pos="501650" algn="l"/>
                <a:tab pos="502284" algn="l"/>
              </a:tabLst>
            </a:pPr>
            <a:r>
              <a:rPr sz="2400" u="sng" spc="-130" dirty="0">
                <a:solidFill>
                  <a:srgbClr val="0000FF"/>
                </a:solidFill>
                <a:uFill>
                  <a:solidFill>
                    <a:srgbClr val="0000FF"/>
                  </a:solidFill>
                </a:uFill>
                <a:latin typeface="Arial"/>
                <a:cs typeface="Arial"/>
              </a:rPr>
              <a:t>General </a:t>
            </a:r>
            <a:r>
              <a:rPr sz="2400" u="sng" spc="-95" dirty="0">
                <a:solidFill>
                  <a:srgbClr val="0000FF"/>
                </a:solidFill>
                <a:uFill>
                  <a:solidFill>
                    <a:srgbClr val="0000FF"/>
                  </a:solidFill>
                </a:uFill>
                <a:latin typeface="Arial"/>
                <a:cs typeface="Arial"/>
              </a:rPr>
              <a:t>roles </a:t>
            </a:r>
            <a:r>
              <a:rPr sz="2400" u="sng" spc="35" dirty="0">
                <a:solidFill>
                  <a:srgbClr val="0000FF"/>
                </a:solidFill>
                <a:uFill>
                  <a:solidFill>
                    <a:srgbClr val="0000FF"/>
                  </a:solidFill>
                </a:uFill>
                <a:latin typeface="Arial"/>
                <a:cs typeface="Arial"/>
              </a:rPr>
              <a:t>&amp;</a:t>
            </a:r>
            <a:r>
              <a:rPr sz="2400" u="sng" spc="-155" dirty="0">
                <a:solidFill>
                  <a:srgbClr val="0000FF"/>
                </a:solidFill>
                <a:uFill>
                  <a:solidFill>
                    <a:srgbClr val="0000FF"/>
                  </a:solidFill>
                </a:uFill>
                <a:latin typeface="Arial"/>
                <a:cs typeface="Arial"/>
              </a:rPr>
              <a:t> </a:t>
            </a:r>
            <a:r>
              <a:rPr sz="2400" u="sng" spc="-75" dirty="0">
                <a:solidFill>
                  <a:srgbClr val="0000FF"/>
                </a:solidFill>
                <a:uFill>
                  <a:solidFill>
                    <a:srgbClr val="0000FF"/>
                  </a:solidFill>
                </a:uFill>
                <a:latin typeface="Arial"/>
                <a:cs typeface="Arial"/>
              </a:rPr>
              <a:t>responsibilities</a:t>
            </a:r>
            <a:endParaRPr lang="en-US" sz="2400" u="sng" spc="-75" dirty="0">
              <a:solidFill>
                <a:srgbClr val="0000FF"/>
              </a:solidFill>
              <a:uFill>
                <a:solidFill>
                  <a:srgbClr val="0000FF"/>
                </a:solidFill>
              </a:uFill>
              <a:latin typeface="Arial"/>
              <a:cs typeface="Arial"/>
            </a:endParaRPr>
          </a:p>
          <a:p>
            <a:pPr marL="501650">
              <a:spcBef>
                <a:spcPts val="575"/>
              </a:spcBef>
              <a:buClr>
                <a:srgbClr val="000000"/>
              </a:buClr>
              <a:tabLst>
                <a:tab pos="501650" algn="l"/>
                <a:tab pos="502284" algn="l"/>
              </a:tabLst>
            </a:pPr>
            <a:r>
              <a:rPr lang="en-US" sz="2400" u="sng" spc="-70" dirty="0">
                <a:solidFill>
                  <a:srgbClr val="0000FF"/>
                </a:solidFill>
                <a:uFill>
                  <a:solidFill>
                    <a:srgbClr val="0000FF"/>
                  </a:solidFill>
                </a:uFill>
                <a:latin typeface="Arial"/>
                <a:cs typeface="Arial"/>
              </a:rPr>
              <a:t>Application</a:t>
            </a:r>
            <a:r>
              <a:rPr lang="en-US" sz="2400" u="sng" spc="-180" dirty="0">
                <a:solidFill>
                  <a:srgbClr val="0000FF"/>
                </a:solidFill>
                <a:uFill>
                  <a:solidFill>
                    <a:srgbClr val="0000FF"/>
                  </a:solidFill>
                </a:uFill>
                <a:latin typeface="Arial"/>
                <a:cs typeface="Arial"/>
              </a:rPr>
              <a:t> </a:t>
            </a:r>
            <a:r>
              <a:rPr lang="en-US" sz="2400" u="sng" spc="-190" dirty="0">
                <a:solidFill>
                  <a:srgbClr val="0000FF"/>
                </a:solidFill>
                <a:uFill>
                  <a:solidFill>
                    <a:srgbClr val="0000FF"/>
                  </a:solidFill>
                </a:uFill>
                <a:latin typeface="Arial"/>
                <a:cs typeface="Arial"/>
              </a:rPr>
              <a:t>Process</a:t>
            </a:r>
            <a:endParaRPr sz="2400" u="sng" dirty="0">
              <a:latin typeface="Arial"/>
              <a:cs typeface="Arial"/>
            </a:endParaRPr>
          </a:p>
          <a:p>
            <a:pPr marL="501650" indent="-488950">
              <a:lnSpc>
                <a:spcPct val="100000"/>
              </a:lnSpc>
              <a:spcBef>
                <a:spcPts val="575"/>
              </a:spcBef>
              <a:buClr>
                <a:srgbClr val="000000"/>
              </a:buClr>
              <a:buChar char="•"/>
              <a:tabLst>
                <a:tab pos="501650" algn="l"/>
                <a:tab pos="502284" algn="l"/>
              </a:tabLst>
            </a:pPr>
            <a:r>
              <a:rPr sz="2400" u="sng" spc="-80" dirty="0">
                <a:solidFill>
                  <a:srgbClr val="0000FF"/>
                </a:solidFill>
                <a:uFill>
                  <a:solidFill>
                    <a:srgbClr val="0000FF"/>
                  </a:solidFill>
                </a:uFill>
                <a:latin typeface="Arial"/>
                <a:cs typeface="Arial"/>
              </a:rPr>
              <a:t>Qualifying</a:t>
            </a:r>
            <a:r>
              <a:rPr sz="2400" u="sng" spc="-140" dirty="0">
                <a:solidFill>
                  <a:srgbClr val="0000FF"/>
                </a:solidFill>
                <a:uFill>
                  <a:solidFill>
                    <a:srgbClr val="0000FF"/>
                  </a:solidFill>
                </a:uFill>
                <a:latin typeface="Arial"/>
                <a:cs typeface="Arial"/>
              </a:rPr>
              <a:t> </a:t>
            </a:r>
            <a:r>
              <a:rPr sz="2400" u="sng" spc="-125" dirty="0">
                <a:solidFill>
                  <a:srgbClr val="0000FF"/>
                </a:solidFill>
                <a:uFill>
                  <a:solidFill>
                    <a:srgbClr val="0000FF"/>
                  </a:solidFill>
                </a:uFill>
                <a:latin typeface="Arial"/>
                <a:cs typeface="Arial"/>
              </a:rPr>
              <a:t>emergencies</a:t>
            </a:r>
            <a:endParaRPr lang="en-US" sz="2400" u="sng" spc="-125" dirty="0">
              <a:solidFill>
                <a:srgbClr val="0000FF"/>
              </a:solidFill>
              <a:uFill>
                <a:solidFill>
                  <a:srgbClr val="0000FF"/>
                </a:solidFill>
              </a:uFill>
              <a:latin typeface="Arial"/>
              <a:cs typeface="Arial"/>
            </a:endParaRPr>
          </a:p>
          <a:p>
            <a:pPr marL="501650" indent="-488950">
              <a:lnSpc>
                <a:spcPct val="100000"/>
              </a:lnSpc>
              <a:spcBef>
                <a:spcPts val="580"/>
              </a:spcBef>
              <a:buClr>
                <a:srgbClr val="000000"/>
              </a:buClr>
              <a:buChar char="•"/>
              <a:tabLst>
                <a:tab pos="501650" algn="l"/>
                <a:tab pos="502284" algn="l"/>
              </a:tabLst>
            </a:pPr>
            <a:r>
              <a:rPr sz="2400" u="sng" spc="-225" dirty="0">
                <a:solidFill>
                  <a:srgbClr val="0000FF"/>
                </a:solidFill>
                <a:uFill>
                  <a:solidFill>
                    <a:srgbClr val="0000FF"/>
                  </a:solidFill>
                </a:uFill>
                <a:latin typeface="Arial"/>
                <a:cs typeface="Arial"/>
              </a:rPr>
              <a:t>Key</a:t>
            </a:r>
            <a:r>
              <a:rPr sz="2400" u="sng" spc="-130" dirty="0">
                <a:solidFill>
                  <a:srgbClr val="0000FF"/>
                </a:solidFill>
                <a:uFill>
                  <a:solidFill>
                    <a:srgbClr val="0000FF"/>
                  </a:solidFill>
                </a:uFill>
                <a:latin typeface="Arial"/>
                <a:cs typeface="Arial"/>
              </a:rPr>
              <a:t> </a:t>
            </a:r>
            <a:r>
              <a:rPr sz="2400" u="sng" spc="-100" dirty="0">
                <a:solidFill>
                  <a:srgbClr val="0000FF"/>
                </a:solidFill>
                <a:uFill>
                  <a:solidFill>
                    <a:srgbClr val="0000FF"/>
                  </a:solidFill>
                </a:uFill>
                <a:latin typeface="Arial"/>
                <a:cs typeface="Arial"/>
              </a:rPr>
              <a:t>contacts</a:t>
            </a:r>
            <a:endParaRPr sz="2400" u="sng" dirty="0">
              <a:latin typeface="Arial"/>
              <a:cs typeface="Arial"/>
            </a:endParaRPr>
          </a:p>
        </p:txBody>
      </p:sp>
      <p:pic>
        <p:nvPicPr>
          <p:cNvPr id="6" name="Picture 5">
            <a:extLst>
              <a:ext uri="{FF2B5EF4-FFF2-40B4-BE49-F238E27FC236}">
                <a16:creationId xmlns:a16="http://schemas.microsoft.com/office/drawing/2014/main" id="{1E033425-9430-3240-BA76-C0F1E8F19A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40256" y="1616234"/>
            <a:ext cx="4034397" cy="5337958"/>
          </a:xfrm>
          <a:prstGeom prst="rect">
            <a:avLst/>
          </a:prstGeom>
        </p:spPr>
      </p:pic>
    </p:spTree>
    <p:extLst>
      <p:ext uri="{BB962C8B-B14F-4D97-AF65-F5344CB8AC3E}">
        <p14:creationId xmlns:p14="http://schemas.microsoft.com/office/powerpoint/2010/main" val="359217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609A-E5E2-7646-8147-816AF1B7712F}"/>
              </a:ext>
            </a:extLst>
          </p:cNvPr>
          <p:cNvSpPr>
            <a:spLocks noGrp="1"/>
          </p:cNvSpPr>
          <p:nvPr>
            <p:ph type="title"/>
          </p:nvPr>
        </p:nvSpPr>
        <p:spPr/>
        <p:txBody>
          <a:bodyPr/>
          <a:lstStyle/>
          <a:p>
            <a:r>
              <a:rPr lang="en-US" dirty="0"/>
              <a:t>KEY CONTACTS</a:t>
            </a:r>
          </a:p>
        </p:txBody>
      </p:sp>
      <p:graphicFrame>
        <p:nvGraphicFramePr>
          <p:cNvPr id="4" name="Content Placeholder 3">
            <a:extLst>
              <a:ext uri="{FF2B5EF4-FFF2-40B4-BE49-F238E27FC236}">
                <a16:creationId xmlns:a16="http://schemas.microsoft.com/office/drawing/2014/main" id="{5017E517-E95E-4644-9D87-4792A0BAD973}"/>
              </a:ext>
            </a:extLst>
          </p:cNvPr>
          <p:cNvGraphicFramePr>
            <a:graphicFrameLocks noGrp="1"/>
          </p:cNvGraphicFramePr>
          <p:nvPr>
            <p:ph idx="1"/>
            <p:extLst>
              <p:ext uri="{D42A27DB-BD31-4B8C-83A1-F6EECF244321}">
                <p14:modId xmlns:p14="http://schemas.microsoft.com/office/powerpoint/2010/main" val="1631671566"/>
              </p:ext>
            </p:extLst>
          </p:nvPr>
        </p:nvGraphicFramePr>
        <p:xfrm>
          <a:off x="731838" y="1646238"/>
          <a:ext cx="13166724" cy="2936874"/>
        </p:xfrm>
        <a:graphic>
          <a:graphicData uri="http://schemas.openxmlformats.org/drawingml/2006/table">
            <a:tbl>
              <a:tblPr firstRow="1" bandRow="1">
                <a:tableStyleId>{5C22544A-7EE6-4342-B048-85BDC9FD1C3A}</a:tableStyleId>
              </a:tblPr>
              <a:tblGrid>
                <a:gridCol w="3291681">
                  <a:extLst>
                    <a:ext uri="{9D8B030D-6E8A-4147-A177-3AD203B41FA5}">
                      <a16:colId xmlns:a16="http://schemas.microsoft.com/office/drawing/2014/main" val="3171229071"/>
                    </a:ext>
                  </a:extLst>
                </a:gridCol>
                <a:gridCol w="4167981">
                  <a:extLst>
                    <a:ext uri="{9D8B030D-6E8A-4147-A177-3AD203B41FA5}">
                      <a16:colId xmlns:a16="http://schemas.microsoft.com/office/drawing/2014/main" val="445476189"/>
                    </a:ext>
                  </a:extLst>
                </a:gridCol>
                <a:gridCol w="3492500">
                  <a:extLst>
                    <a:ext uri="{9D8B030D-6E8A-4147-A177-3AD203B41FA5}">
                      <a16:colId xmlns:a16="http://schemas.microsoft.com/office/drawing/2014/main" val="3273265517"/>
                    </a:ext>
                  </a:extLst>
                </a:gridCol>
                <a:gridCol w="2214562">
                  <a:extLst>
                    <a:ext uri="{9D8B030D-6E8A-4147-A177-3AD203B41FA5}">
                      <a16:colId xmlns:a16="http://schemas.microsoft.com/office/drawing/2014/main" val="1160775689"/>
                    </a:ext>
                  </a:extLst>
                </a:gridCol>
              </a:tblGrid>
              <a:tr h="370840">
                <a:tc>
                  <a:txBody>
                    <a:bodyPr/>
                    <a:lstStyle/>
                    <a:p>
                      <a:pPr marL="91440">
                        <a:lnSpc>
                          <a:spcPct val="100000"/>
                        </a:lnSpc>
                        <a:spcBef>
                          <a:spcPts val="200"/>
                        </a:spcBef>
                      </a:pPr>
                      <a:r>
                        <a:rPr sz="2600" b="1" spc="-165" dirty="0">
                          <a:solidFill>
                            <a:srgbClr val="FFFFFF"/>
                          </a:solidFill>
                          <a:latin typeface="Arial"/>
                          <a:cs typeface="Arial"/>
                        </a:rPr>
                        <a:t>Name</a:t>
                      </a:r>
                      <a:endParaRPr sz="2600" dirty="0">
                        <a:latin typeface="Arial"/>
                        <a:cs typeface="Arial"/>
                      </a:endParaRPr>
                    </a:p>
                  </a:txBody>
                  <a:tcPr marL="0" marR="0" marT="25400" marB="0"/>
                </a:tc>
                <a:tc>
                  <a:txBody>
                    <a:bodyPr/>
                    <a:lstStyle/>
                    <a:p>
                      <a:pPr marL="91440">
                        <a:lnSpc>
                          <a:spcPct val="100000"/>
                        </a:lnSpc>
                        <a:spcBef>
                          <a:spcPts val="200"/>
                        </a:spcBef>
                      </a:pPr>
                      <a:r>
                        <a:rPr sz="2600" b="1" spc="-120" dirty="0">
                          <a:solidFill>
                            <a:srgbClr val="FFFFFF"/>
                          </a:solidFill>
                          <a:latin typeface="Arial"/>
                          <a:cs typeface="Arial"/>
                        </a:rPr>
                        <a:t>Title</a:t>
                      </a:r>
                      <a:endParaRPr sz="2600">
                        <a:latin typeface="Arial"/>
                        <a:cs typeface="Arial"/>
                      </a:endParaRPr>
                    </a:p>
                  </a:txBody>
                  <a:tcPr marL="0" marR="0" marT="25400" marB="0"/>
                </a:tc>
                <a:tc>
                  <a:txBody>
                    <a:bodyPr/>
                    <a:lstStyle/>
                    <a:p>
                      <a:pPr marL="92075">
                        <a:lnSpc>
                          <a:spcPct val="100000"/>
                        </a:lnSpc>
                        <a:spcBef>
                          <a:spcPts val="200"/>
                        </a:spcBef>
                      </a:pPr>
                      <a:r>
                        <a:rPr sz="2600" b="1" spc="-200" dirty="0">
                          <a:solidFill>
                            <a:srgbClr val="FFFFFF"/>
                          </a:solidFill>
                          <a:latin typeface="Arial"/>
                          <a:cs typeface="Arial"/>
                        </a:rPr>
                        <a:t>Email</a:t>
                      </a:r>
                      <a:endParaRPr sz="2600">
                        <a:latin typeface="Arial"/>
                        <a:cs typeface="Arial"/>
                      </a:endParaRPr>
                    </a:p>
                  </a:txBody>
                  <a:tcPr marL="0" marR="0" marT="25400" marB="0"/>
                </a:tc>
                <a:tc>
                  <a:txBody>
                    <a:bodyPr/>
                    <a:lstStyle/>
                    <a:p>
                      <a:pPr marL="92075">
                        <a:lnSpc>
                          <a:spcPct val="100000"/>
                        </a:lnSpc>
                        <a:spcBef>
                          <a:spcPts val="200"/>
                        </a:spcBef>
                      </a:pPr>
                      <a:r>
                        <a:rPr sz="2600" b="1" spc="-215" dirty="0">
                          <a:solidFill>
                            <a:srgbClr val="FFFFFF"/>
                          </a:solidFill>
                          <a:latin typeface="Arial"/>
                          <a:cs typeface="Arial"/>
                        </a:rPr>
                        <a:t>Phone</a:t>
                      </a:r>
                      <a:endParaRPr sz="2600">
                        <a:latin typeface="Arial"/>
                        <a:cs typeface="Arial"/>
                      </a:endParaRPr>
                    </a:p>
                  </a:txBody>
                  <a:tcPr marL="0" marR="0" marT="25400" marB="0"/>
                </a:tc>
                <a:extLst>
                  <a:ext uri="{0D108BD9-81ED-4DB2-BD59-A6C34878D82A}">
                    <a16:rowId xmlns:a16="http://schemas.microsoft.com/office/drawing/2014/main" val="3989032380"/>
                  </a:ext>
                </a:extLst>
              </a:tr>
              <a:tr h="370840">
                <a:tc>
                  <a:txBody>
                    <a:bodyPr/>
                    <a:lstStyle/>
                    <a:p>
                      <a:pPr marL="91440">
                        <a:lnSpc>
                          <a:spcPct val="100000"/>
                        </a:lnSpc>
                        <a:spcBef>
                          <a:spcPts val="204"/>
                        </a:spcBef>
                        <a:tabLst>
                          <a:tab pos="1435100" algn="l"/>
                        </a:tabLst>
                      </a:pPr>
                      <a:r>
                        <a:rPr lang="en-US" sz="2000" spc="-170" dirty="0">
                          <a:latin typeface="Arial" panose="020B0604020202020204" pitchFamily="34" charset="0"/>
                          <a:cs typeface="Arial" panose="020B0604020202020204" pitchFamily="34" charset="0"/>
                        </a:rPr>
                        <a:t>Bryce </a:t>
                      </a:r>
                      <a:r>
                        <a:rPr lang="en-US" sz="2000" spc="-170" dirty="0" err="1">
                          <a:latin typeface="Arial" panose="020B0604020202020204" pitchFamily="34" charset="0"/>
                          <a:cs typeface="Arial" panose="020B0604020202020204" pitchFamily="34" charset="0"/>
                        </a:rPr>
                        <a:t>Kumagai</a:t>
                      </a:r>
                      <a:r>
                        <a:rPr lang="en-US" sz="2000" spc="-160" dirty="0">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spc="-105" dirty="0">
                          <a:latin typeface="Arial" panose="020B0604020202020204" pitchFamily="34" charset="0"/>
                          <a:cs typeface="Arial" panose="020B0604020202020204" pitchFamily="34" charset="0"/>
                        </a:rPr>
                        <a:t>Global </a:t>
                      </a:r>
                      <a:r>
                        <a:rPr sz="2000" spc="-135" dirty="0">
                          <a:latin typeface="Arial" panose="020B0604020202020204" pitchFamily="34" charset="0"/>
                          <a:cs typeface="Arial" panose="020B0604020202020204" pitchFamily="34" charset="0"/>
                        </a:rPr>
                        <a:t>Program</a:t>
                      </a:r>
                      <a:r>
                        <a:rPr lang="en-US" sz="2000" spc="-135" dirty="0">
                          <a:latin typeface="Arial" panose="020B0604020202020204" pitchFamily="34" charset="0"/>
                          <a:cs typeface="Arial" panose="020B0604020202020204" pitchFamily="34" charset="0"/>
                        </a:rPr>
                        <a:t>s</a:t>
                      </a:r>
                      <a:r>
                        <a:rPr sz="2000" spc="-204" dirty="0">
                          <a:latin typeface="Arial" panose="020B0604020202020204" pitchFamily="34" charset="0"/>
                          <a:cs typeface="Arial" panose="020B0604020202020204" pitchFamily="34" charset="0"/>
                        </a:rPr>
                        <a:t> </a:t>
                      </a:r>
                      <a:r>
                        <a:rPr sz="2000" spc="-105" dirty="0">
                          <a:latin typeface="Arial" panose="020B0604020202020204" pitchFamily="34" charset="0"/>
                          <a:cs typeface="Arial" panose="020B0604020202020204" pitchFamily="34" charset="0"/>
                        </a:rPr>
                        <a:t>Manager</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u="heavy" spc="-125" dirty="0" err="1">
                          <a:solidFill>
                            <a:srgbClr val="0000FF"/>
                          </a:solidFill>
                          <a:uFill>
                            <a:solidFill>
                              <a:srgbClr val="0000FF"/>
                            </a:solidFill>
                          </a:uFill>
                          <a:latin typeface="Arial" panose="020B0604020202020204" pitchFamily="34" charset="0"/>
                          <a:cs typeface="Arial" panose="020B0604020202020204" pitchFamily="34" charset="0"/>
                        </a:rPr>
                        <a:t>bkumagai@levi.com</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sz="2000" spc="-114" dirty="0">
                          <a:latin typeface="Arial" panose="020B0604020202020204" pitchFamily="34" charset="0"/>
                          <a:cs typeface="Arial" panose="020B0604020202020204" pitchFamily="34" charset="0"/>
                        </a:rPr>
                        <a:t>415</a:t>
                      </a:r>
                      <a:r>
                        <a:rPr lang="en-US" sz="2000" spc="-114"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a:t>
                      </a:r>
                      <a:r>
                        <a:rPr lang="en-US" sz="2000" spc="-114"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501-</a:t>
                      </a:r>
                      <a:r>
                        <a:rPr lang="en-US" sz="2000" spc="-114" dirty="0">
                          <a:latin typeface="Arial" panose="020B0604020202020204" pitchFamily="34" charset="0"/>
                          <a:cs typeface="Arial" panose="020B0604020202020204" pitchFamily="34" charset="0"/>
                        </a:rPr>
                        <a:t> 4822</a:t>
                      </a: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1174710440"/>
                  </a:ext>
                </a:extLst>
              </a:tr>
              <a:tr h="370840">
                <a:tc>
                  <a:txBody>
                    <a:bodyPr/>
                    <a:lstStyle/>
                    <a:p>
                      <a:pPr marL="91440">
                        <a:lnSpc>
                          <a:spcPct val="100000"/>
                        </a:lnSpc>
                        <a:spcBef>
                          <a:spcPts val="204"/>
                        </a:spcBef>
                        <a:tabLst>
                          <a:tab pos="1435100" algn="l"/>
                        </a:tabLst>
                      </a:pPr>
                      <a:r>
                        <a:rPr lang="en-US" sz="2000" dirty="0">
                          <a:latin typeface="Arial" panose="020B0604020202020204" pitchFamily="34" charset="0"/>
                          <a:cs typeface="Arial" panose="020B0604020202020204" pitchFamily="34" charset="0"/>
                        </a:rPr>
                        <a:t>Albert Hernandez</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dirty="0">
                          <a:latin typeface="Arial" panose="020B0604020202020204" pitchFamily="34" charset="0"/>
                          <a:cs typeface="Arial" panose="020B0604020202020204" pitchFamily="34" charset="0"/>
                        </a:rPr>
                        <a:t>US + CAN + LATAM Case Manager</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dirty="0">
                          <a:latin typeface="Arial" panose="020B0604020202020204" pitchFamily="34" charset="0"/>
                          <a:cs typeface="Arial" panose="020B0604020202020204" pitchFamily="34" charset="0"/>
                          <a:hlinkClick r:id="rId2"/>
                        </a:rPr>
                        <a:t>ahernandezsanluis@levi.com</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kern="1200" dirty="0">
                          <a:solidFill>
                            <a:schemeClr val="dk1"/>
                          </a:solidFill>
                          <a:effectLst/>
                          <a:latin typeface="Arial" panose="020B0604020202020204" pitchFamily="34" charset="0"/>
                          <a:ea typeface="+mn-ea"/>
                          <a:cs typeface="Arial" panose="020B0604020202020204" pitchFamily="34" charset="0"/>
                        </a:rPr>
                        <a:t>541-242-7001</a:t>
                      </a:r>
                      <a:r>
                        <a:rPr lang="en-US" sz="2000" dirty="0">
                          <a:effectLst/>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2781617257"/>
                  </a:ext>
                </a:extLst>
              </a:tr>
              <a:tr h="370840">
                <a:tc>
                  <a:txBody>
                    <a:bodyPr/>
                    <a:lstStyle/>
                    <a:p>
                      <a:pPr marL="91440">
                        <a:lnSpc>
                          <a:spcPct val="100000"/>
                        </a:lnSpc>
                        <a:spcBef>
                          <a:spcPts val="204"/>
                        </a:spcBef>
                        <a:tabLst>
                          <a:tab pos="1435100" algn="l"/>
                        </a:tabLst>
                      </a:pPr>
                      <a:r>
                        <a:rPr lang="en-US" sz="2000" dirty="0">
                          <a:latin typeface="Arial" panose="020B0604020202020204" pitchFamily="34" charset="0"/>
                          <a:cs typeface="Arial" panose="020B0604020202020204" pitchFamily="34" charset="0"/>
                        </a:rPr>
                        <a:t>Emily Karakas</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dirty="0">
                          <a:latin typeface="Arial" panose="020B0604020202020204" pitchFamily="34" charset="0"/>
                          <a:cs typeface="Arial" panose="020B0604020202020204" pitchFamily="34" charset="0"/>
                        </a:rPr>
                        <a:t>US + CAN </a:t>
                      </a:r>
                      <a:r>
                        <a:rPr lang="en-US" sz="2000">
                          <a:latin typeface="Arial" panose="020B0604020202020204" pitchFamily="34" charset="0"/>
                          <a:cs typeface="Arial" panose="020B0604020202020204" pitchFamily="34" charset="0"/>
                        </a:rPr>
                        <a:t>+ AMA </a:t>
                      </a:r>
                      <a:r>
                        <a:rPr lang="en-US" sz="2000" dirty="0">
                          <a:latin typeface="Arial" panose="020B0604020202020204" pitchFamily="34" charset="0"/>
                          <a:cs typeface="Arial" panose="020B0604020202020204" pitchFamily="34" charset="0"/>
                        </a:rPr>
                        <a:t>Case Manager</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dirty="0">
                          <a:latin typeface="Arial" panose="020B0604020202020204" pitchFamily="34" charset="0"/>
                          <a:cs typeface="Arial" panose="020B0604020202020204" pitchFamily="34" charset="0"/>
                          <a:hlinkClick r:id="rId3"/>
                        </a:rPr>
                        <a:t>ekarakas@levi.com</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dirty="0">
                          <a:latin typeface="Arial" panose="020B0604020202020204" pitchFamily="34" charset="0"/>
                          <a:cs typeface="Arial" panose="020B0604020202020204" pitchFamily="34" charset="0"/>
                        </a:rPr>
                        <a:t>415 - 501-1947</a:t>
                      </a: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3895041578"/>
                  </a:ext>
                </a:extLst>
              </a:tr>
              <a:tr h="370840">
                <a:tc>
                  <a:txBody>
                    <a:bodyPr/>
                    <a:lstStyle/>
                    <a:p>
                      <a:pPr marL="91440">
                        <a:lnSpc>
                          <a:spcPct val="100000"/>
                        </a:lnSpc>
                        <a:spcBef>
                          <a:spcPts val="204"/>
                        </a:spcBef>
                      </a:pPr>
                      <a:r>
                        <a:rPr lang="en-US" sz="2000" spc="-50" dirty="0">
                          <a:latin typeface="Arial" panose="020B0604020202020204" pitchFamily="34" charset="0"/>
                          <a:cs typeface="Arial" panose="020B0604020202020204" pitchFamily="34" charset="0"/>
                        </a:rPr>
                        <a:t>Jenny Rodriguez</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spc="-135" dirty="0">
                          <a:latin typeface="Arial" panose="020B0604020202020204" pitchFamily="34" charset="0"/>
                          <a:cs typeface="Arial" panose="020B0604020202020204" pitchFamily="34" charset="0"/>
                        </a:rPr>
                        <a:t>Executive Director</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dirty="0">
                          <a:latin typeface="Arial" panose="020B0604020202020204" pitchFamily="34" charset="0"/>
                          <a:cs typeface="Arial" panose="020B0604020202020204" pitchFamily="34" charset="0"/>
                          <a:hlinkClick r:id="rId4"/>
                        </a:rPr>
                        <a:t>jcalvert@levi.com</a:t>
                      </a:r>
                      <a:endParaRPr lang="en-US"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sz="2000" spc="-114" dirty="0">
                          <a:latin typeface="Arial" panose="020B0604020202020204" pitchFamily="34" charset="0"/>
                          <a:cs typeface="Arial" panose="020B0604020202020204" pitchFamily="34" charset="0"/>
                        </a:rPr>
                        <a:t>415-</a:t>
                      </a:r>
                      <a:r>
                        <a:rPr lang="en-US" sz="2000" spc="-114"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501-</a:t>
                      </a:r>
                      <a:r>
                        <a:rPr lang="en-US" sz="2000" spc="-114" dirty="0">
                          <a:latin typeface="Arial" panose="020B0604020202020204" pitchFamily="34" charset="0"/>
                          <a:cs typeface="Arial" panose="020B0604020202020204" pitchFamily="34" charset="0"/>
                        </a:rPr>
                        <a:t> 4607</a:t>
                      </a: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2469479244"/>
                  </a:ext>
                </a:extLst>
              </a:tr>
              <a:tr h="370840">
                <a:tc>
                  <a:txBody>
                    <a:bodyPr/>
                    <a:lstStyle/>
                    <a:p>
                      <a:pPr marL="91440">
                        <a:lnSpc>
                          <a:spcPct val="100000"/>
                        </a:lnSpc>
                        <a:spcBef>
                          <a:spcPts val="204"/>
                        </a:spcBef>
                      </a:pPr>
                      <a:r>
                        <a:rPr lang="en-US" sz="2000" spc="-180" dirty="0">
                          <a:latin typeface="Arial" panose="020B0604020202020204" pitchFamily="34" charset="0"/>
                          <a:cs typeface="Arial" panose="020B0604020202020204" pitchFamily="34" charset="0"/>
                        </a:rPr>
                        <a:t>John Booker</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spc="-135" dirty="0">
                          <a:latin typeface="Arial" panose="020B0604020202020204" pitchFamily="34" charset="0"/>
                          <a:cs typeface="Arial" panose="020B0604020202020204" pitchFamily="34" charset="0"/>
                        </a:rPr>
                        <a:t>Global Philanthropy Lead</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u="heavy" spc="-110" dirty="0" err="1">
                          <a:solidFill>
                            <a:srgbClr val="0000FF"/>
                          </a:solidFill>
                          <a:uFill>
                            <a:solidFill>
                              <a:srgbClr val="0000FF"/>
                            </a:solidFill>
                          </a:uFill>
                          <a:latin typeface="Arial" panose="020B0604020202020204" pitchFamily="34" charset="0"/>
                          <a:cs typeface="Arial" panose="020B0604020202020204" pitchFamily="34" charset="0"/>
                        </a:rPr>
                        <a:t>jbooker@levi.com</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sz="2000" spc="-114" dirty="0">
                          <a:latin typeface="Arial" panose="020B0604020202020204" pitchFamily="34" charset="0"/>
                          <a:cs typeface="Arial" panose="020B0604020202020204" pitchFamily="34" charset="0"/>
                        </a:rPr>
                        <a:t>415</a:t>
                      </a:r>
                      <a:r>
                        <a:rPr lang="en-US" sz="2000" spc="-114"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a:t>
                      </a:r>
                      <a:r>
                        <a:rPr lang="en-US" sz="2000" spc="-114"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50</a:t>
                      </a:r>
                      <a:r>
                        <a:rPr lang="en-US" sz="2000" spc="-114" dirty="0">
                          <a:latin typeface="Arial" panose="020B0604020202020204" pitchFamily="34" charset="0"/>
                          <a:cs typeface="Arial" panose="020B0604020202020204" pitchFamily="34" charset="0"/>
                        </a:rPr>
                        <a:t>1- 6490</a:t>
                      </a: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4276257271"/>
                  </a:ext>
                </a:extLst>
              </a:tr>
              <a:tr h="370840">
                <a:tc>
                  <a:txBody>
                    <a:bodyPr/>
                    <a:lstStyle/>
                    <a:p>
                      <a:pPr marL="91440">
                        <a:lnSpc>
                          <a:spcPct val="100000"/>
                        </a:lnSpc>
                        <a:spcBef>
                          <a:spcPts val="204"/>
                        </a:spcBef>
                      </a:pPr>
                      <a:r>
                        <a:rPr lang="en-US" sz="2000" dirty="0">
                          <a:latin typeface="Arial" panose="020B0604020202020204" pitchFamily="34" charset="0"/>
                          <a:cs typeface="Arial" panose="020B0604020202020204" pitchFamily="34" charset="0"/>
                        </a:rPr>
                        <a:t>Ella Clausen</a:t>
                      </a:r>
                      <a:endParaRPr sz="2000" dirty="0">
                        <a:latin typeface="Arial" panose="020B0604020202020204" pitchFamily="34" charset="0"/>
                        <a:cs typeface="Arial" panose="020B0604020202020204" pitchFamily="34" charset="0"/>
                      </a:endParaRPr>
                    </a:p>
                  </a:txBody>
                  <a:tcPr marL="0" marR="0" marT="26034" marB="0"/>
                </a:tc>
                <a:tc>
                  <a:txBody>
                    <a:bodyPr/>
                    <a:lstStyle/>
                    <a:p>
                      <a:pPr marL="91440">
                        <a:lnSpc>
                          <a:spcPct val="100000"/>
                        </a:lnSpc>
                        <a:spcBef>
                          <a:spcPts val="204"/>
                        </a:spcBef>
                      </a:pPr>
                      <a:r>
                        <a:rPr lang="en-US" sz="2000" dirty="0">
                          <a:latin typeface="Arial" panose="020B0604020202020204" pitchFamily="34" charset="0"/>
                          <a:cs typeface="Arial" panose="020B0604020202020204" pitchFamily="34" charset="0"/>
                        </a:rPr>
                        <a:t>Communications &amp; Administrative Coordinator</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a:lnSpc>
                          <a:spcPct val="100000"/>
                        </a:lnSpc>
                        <a:spcBef>
                          <a:spcPts val="204"/>
                        </a:spcBef>
                      </a:pPr>
                      <a:r>
                        <a:rPr lang="en-US" sz="2000" dirty="0">
                          <a:latin typeface="Arial" panose="020B0604020202020204" pitchFamily="34" charset="0"/>
                          <a:cs typeface="Arial" panose="020B0604020202020204" pitchFamily="34" charset="0"/>
                          <a:hlinkClick r:id="rId5"/>
                        </a:rPr>
                        <a:t>eclausen@levi.com</a:t>
                      </a:r>
                      <a:endParaRPr sz="2000" dirty="0">
                        <a:latin typeface="Arial" panose="020B0604020202020204" pitchFamily="34" charset="0"/>
                        <a:cs typeface="Arial" panose="020B0604020202020204" pitchFamily="34" charset="0"/>
                      </a:endParaRPr>
                    </a:p>
                  </a:txBody>
                  <a:tcPr marL="0" marR="0" marT="26034" marB="0"/>
                </a:tc>
                <a:tc>
                  <a:txBody>
                    <a:bodyPr/>
                    <a:lstStyle/>
                    <a:p>
                      <a:pPr marL="92075" marR="0" lvl="0" indent="0" algn="l" defTabSz="1306220" rtl="0" eaLnBrk="1" fontAlgn="auto" latinLnBrk="0" hangingPunct="1">
                        <a:lnSpc>
                          <a:spcPct val="100000"/>
                        </a:lnSpc>
                        <a:spcBef>
                          <a:spcPts val="204"/>
                        </a:spcBef>
                        <a:spcAft>
                          <a:spcPts val="0"/>
                        </a:spcAft>
                        <a:buClrTx/>
                        <a:buSzTx/>
                        <a:buFontTx/>
                        <a:buNone/>
                        <a:tabLst/>
                        <a:defRPr/>
                      </a:pPr>
                      <a:r>
                        <a:rPr lang="en-US" sz="2000" b="0" i="0" kern="1200" dirty="0">
                          <a:solidFill>
                            <a:schemeClr val="dk1"/>
                          </a:solidFill>
                          <a:effectLst/>
                          <a:latin typeface="Arial" panose="020B0604020202020204" pitchFamily="34" charset="0"/>
                          <a:ea typeface="+mn-ea"/>
                          <a:cs typeface="Arial" panose="020B0604020202020204" pitchFamily="34" charset="0"/>
                        </a:rPr>
                        <a:t>415- 501-2156 </a:t>
                      </a:r>
                    </a:p>
                    <a:p>
                      <a:pPr marL="92075">
                        <a:lnSpc>
                          <a:spcPct val="100000"/>
                        </a:lnSpc>
                        <a:spcBef>
                          <a:spcPts val="204"/>
                        </a:spcBef>
                      </a:pPr>
                      <a:endParaRPr sz="2000" dirty="0">
                        <a:latin typeface="Arial" panose="020B0604020202020204" pitchFamily="34" charset="0"/>
                        <a:cs typeface="Arial" panose="020B0604020202020204" pitchFamily="34" charset="0"/>
                      </a:endParaRPr>
                    </a:p>
                  </a:txBody>
                  <a:tcPr marL="0" marR="0" marT="26034" marB="0"/>
                </a:tc>
                <a:extLst>
                  <a:ext uri="{0D108BD9-81ED-4DB2-BD59-A6C34878D82A}">
                    <a16:rowId xmlns:a16="http://schemas.microsoft.com/office/drawing/2014/main" val="176830974"/>
                  </a:ext>
                </a:extLst>
              </a:tr>
            </a:tbl>
          </a:graphicData>
        </a:graphic>
      </p:graphicFrame>
    </p:spTree>
    <p:extLst>
      <p:ext uri="{BB962C8B-B14F-4D97-AF65-F5344CB8AC3E}">
        <p14:creationId xmlns:p14="http://schemas.microsoft.com/office/powerpoint/2010/main" val="90887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ea typeface="Arial Narrow" charset="0"/>
                <a:cs typeface="Arial" panose="020B0604020202020204" pitchFamily="34" charset="0"/>
              </a:rPr>
              <a:t>INTRODUCTION</a:t>
            </a:r>
          </a:p>
        </p:txBody>
      </p:sp>
      <p:sp>
        <p:nvSpPr>
          <p:cNvPr id="5" name="Content Placeholder 4">
            <a:extLst>
              <a:ext uri="{FF2B5EF4-FFF2-40B4-BE49-F238E27FC236}">
                <a16:creationId xmlns:a16="http://schemas.microsoft.com/office/drawing/2014/main" id="{BC4B9D48-3A4B-1B49-877F-E2E94FA78C87}"/>
              </a:ext>
            </a:extLst>
          </p:cNvPr>
          <p:cNvSpPr>
            <a:spLocks noGrp="1"/>
          </p:cNvSpPr>
          <p:nvPr>
            <p:ph idx="1"/>
          </p:nvPr>
        </p:nvSpPr>
        <p:spPr>
          <a:xfrm>
            <a:off x="731520" y="1645922"/>
            <a:ext cx="13167360" cy="5331653"/>
          </a:xfrm>
        </p:spPr>
        <p:txBody>
          <a:bodyPr/>
          <a:lstStyle/>
          <a:p>
            <a:pPr marL="0" indent="0">
              <a:buNone/>
            </a:pPr>
            <a:r>
              <a:rPr lang="en-US" sz="2000" dirty="0"/>
              <a:t>Levi Strauss &amp; Co. employees and retirees in over 25 countries have received help from the Red Tab Foundation (RTF). Outside of the United States, </a:t>
            </a:r>
            <a:r>
              <a:rPr lang="en-US" sz="2000" dirty="0" err="1"/>
              <a:t>LS&amp;Co</a:t>
            </a:r>
            <a:r>
              <a:rPr lang="en-US" sz="2000" dirty="0"/>
              <a:t>. business partners play a key role in educating our colleagues about our emergency services and helping us evaluate and administer requests for financial support. This manual is intended to give you one our our Global Grant Partners an understanding of RTF’s purpose, the types of emergencies we can address and your role in helping RTF delivery critical aid to our colleagues.  </a:t>
            </a:r>
            <a:r>
              <a:rPr lang="en-US" sz="2000" b="1" dirty="0"/>
              <a:t> </a:t>
            </a:r>
            <a:endParaRPr lang="en-US" sz="2000" dirty="0"/>
          </a:p>
        </p:txBody>
      </p:sp>
    </p:spTree>
    <p:extLst>
      <p:ext uri="{BB962C8B-B14F-4D97-AF65-F5344CB8AC3E}">
        <p14:creationId xmlns:p14="http://schemas.microsoft.com/office/powerpoint/2010/main" val="61577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45D9-52F8-B54A-B138-65D7ECFCB5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RED TAB FOUNDATION OVERVIEW</a:t>
            </a:r>
            <a:endParaRPr lang="en-US" dirty="0"/>
          </a:p>
        </p:txBody>
      </p:sp>
      <p:sp>
        <p:nvSpPr>
          <p:cNvPr id="3" name="Content Placeholder 2">
            <a:extLst>
              <a:ext uri="{FF2B5EF4-FFF2-40B4-BE49-F238E27FC236}">
                <a16:creationId xmlns:a16="http://schemas.microsoft.com/office/drawing/2014/main" id="{BED8CB8B-7116-D44A-96A1-71D7692E3098}"/>
              </a:ext>
            </a:extLst>
          </p:cNvPr>
          <p:cNvSpPr>
            <a:spLocks noGrp="1"/>
          </p:cNvSpPr>
          <p:nvPr>
            <p:ph idx="1"/>
          </p:nvPr>
        </p:nvSpPr>
        <p:spPr/>
        <p:txBody>
          <a:bodyPr/>
          <a:lstStyle/>
          <a:p>
            <a:pPr marL="0" indent="0">
              <a:buNone/>
            </a:pPr>
            <a:r>
              <a:rPr lang="en-US" sz="2000" dirty="0"/>
              <a:t>RTF helps Levi Strauss &amp; Co. employees and retirees following unexpected financial events that cause financial hardship.  The assistance is need-based and provided to address at-risk basic necessities.  Specifically, </a:t>
            </a:r>
          </a:p>
          <a:p>
            <a:pPr marL="0" indent="0">
              <a:buNone/>
            </a:pPr>
            <a:r>
              <a:rPr lang="en-US" sz="2000" dirty="0"/>
              <a:t> </a:t>
            </a:r>
          </a:p>
          <a:p>
            <a:pPr marL="0" indent="0">
              <a:buNone/>
            </a:pPr>
            <a:r>
              <a:rPr lang="en-US" sz="2000" dirty="0"/>
              <a:t>RTF is:</a:t>
            </a:r>
          </a:p>
          <a:p>
            <a:pPr lvl="1">
              <a:buFont typeface="Arial" panose="020B0604020202020204" pitchFamily="34" charset="0"/>
              <a:buChar char="–"/>
            </a:pPr>
            <a:r>
              <a:rPr lang="en-US" sz="2000" dirty="0"/>
              <a:t>a tax-exempt public charity regulated by the U.S. tax authority;</a:t>
            </a:r>
          </a:p>
          <a:p>
            <a:pPr lvl="1">
              <a:buFont typeface="Arial" panose="020B0604020202020204" pitchFamily="34" charset="0"/>
              <a:buChar char="–"/>
            </a:pPr>
            <a:r>
              <a:rPr lang="en-US" sz="2000" dirty="0"/>
              <a:t>an independent legal entity separate from </a:t>
            </a:r>
            <a:r>
              <a:rPr lang="en-US" sz="2000" dirty="0" err="1"/>
              <a:t>LS&amp;Co</a:t>
            </a:r>
            <a:r>
              <a:rPr lang="en-US" sz="2000" dirty="0"/>
              <a:t>.;</a:t>
            </a:r>
          </a:p>
          <a:p>
            <a:pPr lvl="1">
              <a:buFont typeface="Arial" panose="020B0604020202020204" pitchFamily="34" charset="0"/>
              <a:buChar char="–"/>
            </a:pPr>
            <a:r>
              <a:rPr lang="en-US" sz="2000" dirty="0"/>
              <a:t>funded primarily through donations from employees, retirees, and other foundations.</a:t>
            </a:r>
          </a:p>
          <a:p>
            <a:pPr marL="0" indent="0">
              <a:buNone/>
            </a:pPr>
            <a:endParaRPr lang="en-US" sz="2000" dirty="0"/>
          </a:p>
          <a:p>
            <a:pPr marL="0" indent="0">
              <a:buNone/>
            </a:pPr>
            <a:r>
              <a:rPr lang="en-US" sz="2000" dirty="0"/>
              <a:t>RTF is NOT:</a:t>
            </a:r>
          </a:p>
          <a:p>
            <a:pPr lvl="1"/>
            <a:r>
              <a:rPr lang="en-US" sz="2000" dirty="0"/>
              <a:t>a company benefit to which employees are automatically entitled;</a:t>
            </a:r>
          </a:p>
          <a:p>
            <a:pPr lvl="1"/>
            <a:r>
              <a:rPr lang="en-US" sz="2000" dirty="0"/>
              <a:t>a supplement to </a:t>
            </a:r>
            <a:r>
              <a:rPr lang="en-US" sz="2000" dirty="0" err="1"/>
              <a:t>LS&amp;Co</a:t>
            </a:r>
            <a:r>
              <a:rPr lang="en-US" sz="2000" dirty="0"/>
              <a:t>. medical plans;</a:t>
            </a:r>
          </a:p>
          <a:p>
            <a:pPr lvl="1"/>
            <a:r>
              <a:rPr lang="en-US" sz="2000" dirty="0"/>
              <a:t>used to recruit employees.</a:t>
            </a:r>
          </a:p>
          <a:p>
            <a:pPr marL="0" indent="0">
              <a:buNone/>
            </a:pPr>
            <a:endParaRPr lang="en-US" dirty="0"/>
          </a:p>
        </p:txBody>
      </p:sp>
    </p:spTree>
    <p:extLst>
      <p:ext uri="{BB962C8B-B14F-4D97-AF65-F5344CB8AC3E}">
        <p14:creationId xmlns:p14="http://schemas.microsoft.com/office/powerpoint/2010/main" val="246097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D42D-E917-594E-BDA0-A5E156537539}"/>
              </a:ext>
            </a:extLst>
          </p:cNvPr>
          <p:cNvSpPr>
            <a:spLocks noGrp="1"/>
          </p:cNvSpPr>
          <p:nvPr>
            <p:ph type="title"/>
          </p:nvPr>
        </p:nvSpPr>
        <p:spPr/>
        <p:txBody>
          <a:bodyPr/>
          <a:lstStyle/>
          <a:p>
            <a:r>
              <a:rPr lang="en-US" dirty="0"/>
              <a:t>ELIGIBLITY</a:t>
            </a:r>
          </a:p>
        </p:txBody>
      </p:sp>
      <p:sp>
        <p:nvSpPr>
          <p:cNvPr id="3" name="Content Placeholder 2">
            <a:extLst>
              <a:ext uri="{FF2B5EF4-FFF2-40B4-BE49-F238E27FC236}">
                <a16:creationId xmlns:a16="http://schemas.microsoft.com/office/drawing/2014/main" id="{E820F0D8-78CD-7248-898D-8AD732C9956C}"/>
              </a:ext>
            </a:extLst>
          </p:cNvPr>
          <p:cNvSpPr>
            <a:spLocks noGrp="1"/>
          </p:cNvSpPr>
          <p:nvPr>
            <p:ph idx="1"/>
          </p:nvPr>
        </p:nvSpPr>
        <p:spPr>
          <a:xfrm>
            <a:off x="731520" y="1371600"/>
            <a:ext cx="13167360" cy="6097979"/>
          </a:xfrm>
        </p:spPr>
        <p:txBody>
          <a:bodyPr/>
          <a:lstStyle/>
          <a:p>
            <a:pPr marL="0" indent="0">
              <a:spcBef>
                <a:spcPts val="100"/>
              </a:spcBef>
              <a:buNone/>
            </a:pPr>
            <a:r>
              <a:rPr lang="en-US" sz="2000" dirty="0"/>
              <a:t>To be eligible for assistance from the Red Tab Foundation, the following requirements must be met.  </a:t>
            </a:r>
          </a:p>
          <a:p>
            <a:pPr marL="0" indent="0">
              <a:spcBef>
                <a:spcPts val="100"/>
              </a:spcBef>
              <a:buNone/>
            </a:pPr>
            <a:r>
              <a:rPr lang="en-US" sz="2000" dirty="0"/>
              <a:t> </a:t>
            </a:r>
          </a:p>
          <a:p>
            <a:pPr marL="0" indent="0">
              <a:spcBef>
                <a:spcPts val="100"/>
              </a:spcBef>
              <a:buNone/>
            </a:pPr>
            <a:r>
              <a:rPr lang="en-US" sz="2000" dirty="0"/>
              <a:t>Employees:</a:t>
            </a:r>
          </a:p>
          <a:p>
            <a:pPr lvl="1"/>
            <a:r>
              <a:rPr lang="en-US" sz="2000" dirty="0"/>
              <a:t>Be employed by Levi Strauss &amp; Co. (Contractors paid by a third-party and franchise worker are not eligible).</a:t>
            </a:r>
          </a:p>
          <a:p>
            <a:pPr lvl="1"/>
            <a:r>
              <a:rPr lang="en-US" sz="2000" dirty="0"/>
              <a:t>Experience an eligible emergency.</a:t>
            </a:r>
          </a:p>
          <a:p>
            <a:pPr lvl="1"/>
            <a:r>
              <a:rPr lang="en-US" sz="2000" dirty="0"/>
              <a:t>Be able to provide supporting documentation to validate the emergency and financial need.</a:t>
            </a:r>
          </a:p>
          <a:p>
            <a:pPr lvl="1">
              <a:spcBef>
                <a:spcPts val="100"/>
              </a:spcBef>
            </a:pPr>
            <a:r>
              <a:rPr lang="en-US" sz="2000" dirty="0"/>
              <a:t>Employees are eligible for assistance on day 1 of employment. </a:t>
            </a:r>
          </a:p>
          <a:p>
            <a:pPr marL="0" indent="0">
              <a:spcBef>
                <a:spcPts val="100"/>
              </a:spcBef>
              <a:buNone/>
            </a:pPr>
            <a:endParaRPr lang="en-US" sz="2000" dirty="0"/>
          </a:p>
          <a:p>
            <a:pPr marL="0" indent="0">
              <a:spcBef>
                <a:spcPts val="100"/>
              </a:spcBef>
              <a:buNone/>
            </a:pPr>
            <a:r>
              <a:rPr lang="en-US" sz="2000" dirty="0" err="1"/>
              <a:t>LS&amp;Co</a:t>
            </a:r>
            <a:r>
              <a:rPr lang="en-US" sz="2000" dirty="0"/>
              <a:t>. Retirees:</a:t>
            </a:r>
          </a:p>
          <a:p>
            <a:pPr lvl="1"/>
            <a:r>
              <a:rPr lang="en-US" sz="2000" dirty="0" err="1"/>
              <a:t>LS&amp;Co</a:t>
            </a:r>
            <a:r>
              <a:rPr lang="en-US" sz="2000" dirty="0"/>
              <a:t>. retirees, spouses and surviving spouses (retirees typically have 15+ years of service and were age 55+ at time of separation) </a:t>
            </a:r>
          </a:p>
          <a:p>
            <a:pPr lvl="1"/>
            <a:r>
              <a:rPr lang="en-US" sz="2000" dirty="0"/>
              <a:t>Former </a:t>
            </a:r>
            <a:r>
              <a:rPr lang="en-US" sz="2000" dirty="0" err="1"/>
              <a:t>LS&amp;Co</a:t>
            </a:r>
            <a:r>
              <a:rPr lang="en-US" sz="2000" dirty="0"/>
              <a:t>. employees with 20 or more years of service (or 15+ years and 55 at age of separation)</a:t>
            </a:r>
          </a:p>
          <a:p>
            <a:pPr marL="0" indent="0">
              <a:spcBef>
                <a:spcPts val="50"/>
              </a:spcBef>
              <a:buNone/>
            </a:pPr>
            <a:endParaRPr lang="en-US" sz="2000" dirty="0"/>
          </a:p>
          <a:p>
            <a:pPr marL="0" indent="0">
              <a:spcBef>
                <a:spcPts val="50"/>
              </a:spcBef>
              <a:buNone/>
            </a:pPr>
            <a:r>
              <a:rPr lang="en-US" sz="2000" dirty="0"/>
              <a:t> </a:t>
            </a:r>
          </a:p>
          <a:p>
            <a:pPr marL="0" indent="0">
              <a:spcBef>
                <a:spcPts val="50"/>
              </a:spcBef>
              <a:buNone/>
            </a:pPr>
            <a:r>
              <a:rPr lang="en-US" sz="2000" dirty="0"/>
              <a:t>NOTE: There are no service requirements or income limits on receiving RTF assistance.  Each case is evaluated based on demonstrated need. </a:t>
            </a:r>
          </a:p>
          <a:p>
            <a:pPr marL="0" indent="0">
              <a:buNone/>
            </a:pPr>
            <a:endParaRPr lang="en-US" dirty="0"/>
          </a:p>
        </p:txBody>
      </p:sp>
    </p:spTree>
    <p:extLst>
      <p:ext uri="{BB962C8B-B14F-4D97-AF65-F5344CB8AC3E}">
        <p14:creationId xmlns:p14="http://schemas.microsoft.com/office/powerpoint/2010/main" val="40178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B962-6A71-344A-B3BF-B402659AD6ED}"/>
              </a:ext>
            </a:extLst>
          </p:cNvPr>
          <p:cNvSpPr>
            <a:spLocks noGrp="1"/>
          </p:cNvSpPr>
          <p:nvPr>
            <p:ph type="title"/>
          </p:nvPr>
        </p:nvSpPr>
        <p:spPr/>
        <p:txBody>
          <a:bodyPr/>
          <a:lstStyle/>
          <a:p>
            <a:r>
              <a:rPr lang="en-US" dirty="0"/>
              <a:t>GRANT PARTNER ROLES AND RESPONSIBILITIES </a:t>
            </a:r>
          </a:p>
        </p:txBody>
      </p:sp>
      <p:sp>
        <p:nvSpPr>
          <p:cNvPr id="3" name="Content Placeholder 2">
            <a:extLst>
              <a:ext uri="{FF2B5EF4-FFF2-40B4-BE49-F238E27FC236}">
                <a16:creationId xmlns:a16="http://schemas.microsoft.com/office/drawing/2014/main" id="{80CBE92B-25A6-6E4E-9EFD-69B4708F8D6D}"/>
              </a:ext>
            </a:extLst>
          </p:cNvPr>
          <p:cNvSpPr>
            <a:spLocks noGrp="1"/>
          </p:cNvSpPr>
          <p:nvPr>
            <p:ph idx="1"/>
          </p:nvPr>
        </p:nvSpPr>
        <p:spPr/>
        <p:txBody>
          <a:bodyPr/>
          <a:lstStyle/>
          <a:p>
            <a:pPr marL="0" indent="0">
              <a:buNone/>
            </a:pPr>
            <a:r>
              <a:rPr lang="en-US" sz="2000" u="sng" dirty="0"/>
              <a:t>Grant Partner</a:t>
            </a:r>
          </a:p>
          <a:p>
            <a:pPr lvl="1"/>
            <a:r>
              <a:rPr lang="en-US" sz="2000" dirty="0"/>
              <a:t>Acts as in-country/region point of contact for </a:t>
            </a:r>
            <a:r>
              <a:rPr lang="en-US" sz="2000" dirty="0" err="1"/>
              <a:t>LS&amp;Co</a:t>
            </a:r>
            <a:r>
              <a:rPr lang="en-US" sz="2000" dirty="0"/>
              <a:t>. employees in financial need;</a:t>
            </a:r>
          </a:p>
          <a:p>
            <a:pPr lvl="1"/>
            <a:r>
              <a:rPr lang="en-US" sz="2000" dirty="0"/>
              <a:t>Determines eligibility and identifying applicable qualifying emergency; consults with RTF Staff if necessary.</a:t>
            </a:r>
          </a:p>
          <a:p>
            <a:pPr lvl="1"/>
            <a:r>
              <a:rPr lang="en-US" sz="2000" dirty="0"/>
              <a:t>Submits applications on behalf of applicants, makes recommendations on the level of emergency aid required, gathers supporting documentation as requested by RTF staff; communicates/explains  RTF decisions to applicants.</a:t>
            </a:r>
          </a:p>
          <a:p>
            <a:pPr lvl="1"/>
            <a:r>
              <a:rPr lang="en-US" sz="2000" dirty="0"/>
              <a:t>Partners with RTF to raise awareness and provide ongoing feedback of RTF programs.</a:t>
            </a:r>
          </a:p>
          <a:p>
            <a:pPr lvl="1"/>
            <a:r>
              <a:rPr lang="en-US" sz="2000" dirty="0"/>
              <a:t>Communicates employee issues and concerns to RTF to help identify opportunities for new and/or improved programs.</a:t>
            </a:r>
          </a:p>
          <a:p>
            <a:pPr marL="0" indent="0">
              <a:buNone/>
            </a:pPr>
            <a:r>
              <a:rPr lang="en-US" sz="2000" u="sng" dirty="0"/>
              <a:t>RTF Staff</a:t>
            </a:r>
          </a:p>
          <a:p>
            <a:pPr lvl="1"/>
            <a:r>
              <a:rPr lang="en-US" sz="2000" dirty="0"/>
              <a:t>Reviews applications and grant partner recommendations; determines final outcome.</a:t>
            </a:r>
          </a:p>
          <a:p>
            <a:pPr lvl="1"/>
            <a:r>
              <a:rPr lang="en-US" sz="2000" dirty="0"/>
              <a:t>Disburses funds.</a:t>
            </a:r>
          </a:p>
          <a:p>
            <a:endParaRPr lang="en-US" dirty="0"/>
          </a:p>
        </p:txBody>
      </p:sp>
    </p:spTree>
    <p:extLst>
      <p:ext uri="{BB962C8B-B14F-4D97-AF65-F5344CB8AC3E}">
        <p14:creationId xmlns:p14="http://schemas.microsoft.com/office/powerpoint/2010/main" val="338314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67B9-09CF-174D-B183-FE46931B2349}"/>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563C1235-089B-F446-9164-BE27A065005A}"/>
              </a:ext>
            </a:extLst>
          </p:cNvPr>
          <p:cNvSpPr>
            <a:spLocks noGrp="1"/>
          </p:cNvSpPr>
          <p:nvPr>
            <p:ph idx="1"/>
          </p:nvPr>
        </p:nvSpPr>
        <p:spPr/>
        <p:txBody>
          <a:bodyPr/>
          <a:lstStyle/>
          <a:p>
            <a:pPr marL="0" indent="0">
              <a:buNone/>
            </a:pPr>
            <a:r>
              <a:rPr lang="en-US" sz="2000" dirty="0"/>
              <a:t>After you are notified of an employee in crisis, there are generally SIX steps in the process.</a:t>
            </a:r>
          </a:p>
          <a:p>
            <a:pPr marL="0" indent="0">
              <a:buNone/>
            </a:pPr>
            <a:r>
              <a:rPr lang="en-US" sz="2000" b="1" dirty="0"/>
              <a:t> </a:t>
            </a:r>
            <a:endParaRPr lang="en-US" sz="2000" dirty="0"/>
          </a:p>
          <a:p>
            <a:pPr marL="0" indent="0">
              <a:buNone/>
            </a:pPr>
            <a:r>
              <a:rPr lang="en-US" sz="2000" b="1" dirty="0"/>
              <a:t>Step 1:	Make contact with the applicant</a:t>
            </a:r>
            <a:endParaRPr lang="en-US" sz="2000" dirty="0"/>
          </a:p>
          <a:p>
            <a:pPr marL="0" lvl="0" indent="0">
              <a:buNone/>
            </a:pPr>
            <a:r>
              <a:rPr lang="en-US" sz="2000" dirty="0"/>
              <a:t>Please contact the employee (or immediate family member) to get a full understanding of the emergency. In order to proceed to the next step, you should be confident that the employee has:</a:t>
            </a:r>
          </a:p>
          <a:p>
            <a:pPr lvl="1"/>
            <a:r>
              <a:rPr lang="en-US" sz="2000" dirty="0"/>
              <a:t>Experienced a qualifying emergency;</a:t>
            </a:r>
          </a:p>
          <a:p>
            <a:pPr lvl="1"/>
            <a:r>
              <a:rPr lang="en-US" sz="2000" dirty="0"/>
              <a:t>Their basic needs are at risk due to the emergency;</a:t>
            </a:r>
          </a:p>
          <a:p>
            <a:pPr lvl="1"/>
            <a:r>
              <a:rPr lang="en-US" sz="2000" dirty="0"/>
              <a:t>He/she lacks the income, savings, insurance or other resources to adequately address the emergency.</a:t>
            </a:r>
          </a:p>
          <a:p>
            <a:pPr lvl="1"/>
            <a:r>
              <a:rPr lang="en-US" sz="2000" dirty="0"/>
              <a:t>If you are unsure, or feel the employee does not meet the eligibility criteria, please contact the foundation by e-mail: </a:t>
            </a:r>
            <a:r>
              <a:rPr lang="en-US" sz="2000" u="heavy" dirty="0">
                <a:hlinkClick r:id="rId2"/>
              </a:rPr>
              <a:t>bkumagai@levi.com</a:t>
            </a:r>
            <a:r>
              <a:rPr lang="en-US" sz="2000" dirty="0"/>
              <a:t> (Bryce </a:t>
            </a:r>
            <a:r>
              <a:rPr lang="en-US" sz="2000" dirty="0" err="1"/>
              <a:t>Kumagai</a:t>
            </a:r>
            <a:r>
              <a:rPr lang="en-US" sz="2000" dirty="0"/>
              <a:t>, Global Programs Manager) </a:t>
            </a:r>
          </a:p>
          <a:p>
            <a:pPr marL="0" indent="0">
              <a:buNone/>
            </a:pPr>
            <a:endParaRPr lang="en-US" dirty="0"/>
          </a:p>
        </p:txBody>
      </p:sp>
    </p:spTree>
    <p:extLst>
      <p:ext uri="{BB962C8B-B14F-4D97-AF65-F5344CB8AC3E}">
        <p14:creationId xmlns:p14="http://schemas.microsoft.com/office/powerpoint/2010/main" val="366684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9A0C-40F5-E648-BE3F-72A2B2802E81}"/>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2B6D53FA-801B-6B45-A594-78569008B72F}"/>
              </a:ext>
            </a:extLst>
          </p:cNvPr>
          <p:cNvSpPr>
            <a:spLocks noGrp="1"/>
          </p:cNvSpPr>
          <p:nvPr>
            <p:ph idx="1"/>
          </p:nvPr>
        </p:nvSpPr>
        <p:spPr/>
        <p:txBody>
          <a:bodyPr/>
          <a:lstStyle/>
          <a:p>
            <a:pPr marL="0" indent="0">
              <a:buNone/>
            </a:pPr>
            <a:r>
              <a:rPr lang="en-US" sz="2000" b="1" dirty="0"/>
              <a:t>Step 2: Gather applicant’s information for their application</a:t>
            </a:r>
            <a:endParaRPr lang="en-US" sz="2000" dirty="0"/>
          </a:p>
          <a:p>
            <a:r>
              <a:rPr lang="en-US" sz="2000" dirty="0"/>
              <a:t>Record their full name, location, household size, monthly income and major expenses, expenses he/she is unable to pay. This information will be entered into the online application form.</a:t>
            </a:r>
          </a:p>
          <a:p>
            <a:r>
              <a:rPr lang="en-US" sz="2000" dirty="0"/>
              <a:t>Collect any available documentation supporting their emergency and/or need.</a:t>
            </a:r>
          </a:p>
          <a:p>
            <a:r>
              <a:rPr lang="en-US" sz="2000" dirty="0"/>
              <a:t>Please also request their bank’s wire instructions (bank name, SWIFT Code, account name and number).</a:t>
            </a:r>
          </a:p>
          <a:p>
            <a:pPr marL="0" indent="0">
              <a:buNone/>
            </a:pPr>
            <a:r>
              <a:rPr lang="en-US" sz="2000" b="1" dirty="0"/>
              <a:t>Step 3: Access the application</a:t>
            </a:r>
            <a:endParaRPr lang="en-US" sz="2000" dirty="0"/>
          </a:p>
          <a:p>
            <a:r>
              <a:rPr lang="en-US" sz="2000" dirty="0"/>
              <a:t>Application can be found at </a:t>
            </a:r>
            <a:r>
              <a:rPr lang="en-US" sz="2000" u="sng" dirty="0">
                <a:hlinkClick r:id="rId2"/>
              </a:rPr>
              <a:t>https://formstack.io/ABF50.</a:t>
            </a:r>
            <a:r>
              <a:rPr lang="en-US" sz="2000" dirty="0"/>
              <a:t> </a:t>
            </a:r>
          </a:p>
          <a:p>
            <a:endParaRPr lang="en-US" dirty="0"/>
          </a:p>
        </p:txBody>
      </p:sp>
    </p:spTree>
    <p:extLst>
      <p:ext uri="{BB962C8B-B14F-4D97-AF65-F5344CB8AC3E}">
        <p14:creationId xmlns:p14="http://schemas.microsoft.com/office/powerpoint/2010/main" val="289967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D73A-6E99-1448-8B34-848F0B538E79}"/>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5FC0E6F1-9B13-9547-BF8D-7E943EA6CC12}"/>
              </a:ext>
            </a:extLst>
          </p:cNvPr>
          <p:cNvSpPr>
            <a:spLocks noGrp="1"/>
          </p:cNvSpPr>
          <p:nvPr>
            <p:ph idx="1"/>
          </p:nvPr>
        </p:nvSpPr>
        <p:spPr/>
        <p:txBody>
          <a:bodyPr/>
          <a:lstStyle/>
          <a:p>
            <a:pPr marL="0" indent="0">
              <a:buNone/>
            </a:pPr>
            <a:r>
              <a:rPr lang="en-US" sz="2000" b="1" dirty="0"/>
              <a:t>Step 4: Complete the application</a:t>
            </a:r>
            <a:endParaRPr lang="en-US" sz="2000" dirty="0"/>
          </a:p>
          <a:p>
            <a:pPr marL="0" lvl="0" indent="0">
              <a:buNone/>
            </a:pPr>
            <a:r>
              <a:rPr lang="en-US" sz="2000" b="1" dirty="0"/>
              <a:t>Section 1:  </a:t>
            </a:r>
            <a:r>
              <a:rPr lang="en-US" sz="2000" dirty="0"/>
              <a:t>The applicant’s information</a:t>
            </a:r>
          </a:p>
          <a:p>
            <a:pPr lvl="1"/>
            <a:r>
              <a:rPr lang="en-US" sz="2000" dirty="0"/>
              <a:t>Provide the applicant’s location, household size, household income and major monthly expenses, the nature of their emergency</a:t>
            </a:r>
          </a:p>
          <a:p>
            <a:pPr lvl="1"/>
            <a:r>
              <a:rPr lang="en-US" sz="2000" dirty="0"/>
              <a:t>Make sure to provide answers to all the required questions</a:t>
            </a:r>
          </a:p>
          <a:p>
            <a:pPr marL="0" lvl="0" indent="0">
              <a:buNone/>
            </a:pPr>
            <a:r>
              <a:rPr lang="en-US" sz="2000" b="1" dirty="0"/>
              <a:t>Section 2: </a:t>
            </a:r>
            <a:r>
              <a:rPr lang="en-US" sz="2000" dirty="0"/>
              <a:t>Your information</a:t>
            </a:r>
          </a:p>
          <a:p>
            <a:pPr lvl="1"/>
            <a:r>
              <a:rPr lang="en-US" sz="2000" dirty="0"/>
              <a:t>Provide your personal information, the amount of assistance you recommend RTF provide and a brief rationale for your recommendation.</a:t>
            </a:r>
          </a:p>
          <a:p>
            <a:pPr marL="0" lvl="0" indent="0">
              <a:buNone/>
            </a:pPr>
            <a:r>
              <a:rPr lang="en-US" sz="2000" b="1" dirty="0"/>
              <a:t>Section 3: </a:t>
            </a:r>
            <a:r>
              <a:rPr lang="en-US" sz="2000" dirty="0"/>
              <a:t>Supporting documentation</a:t>
            </a:r>
          </a:p>
          <a:p>
            <a:pPr lvl="1"/>
            <a:r>
              <a:rPr lang="en-US" sz="2000" dirty="0"/>
              <a:t>Attach any available documentation (e.g. proof of emergency).</a:t>
            </a:r>
          </a:p>
          <a:p>
            <a:pPr lvl="1"/>
            <a:r>
              <a:rPr lang="en-US" sz="2000" dirty="0"/>
              <a:t>You can also email documentation to </a:t>
            </a:r>
            <a:r>
              <a:rPr lang="en-US" sz="2000" u="heavy" dirty="0">
                <a:hlinkClick r:id="rId2"/>
              </a:rPr>
              <a:t>redtabfoundation@levi.com</a:t>
            </a:r>
            <a:r>
              <a:rPr lang="en-US" sz="2000" dirty="0"/>
              <a:t>.</a:t>
            </a:r>
          </a:p>
          <a:p>
            <a:pPr lvl="1"/>
            <a:r>
              <a:rPr lang="en-US" sz="2000" b="1" dirty="0"/>
              <a:t>Submit: </a:t>
            </a:r>
            <a:r>
              <a:rPr lang="en-US" sz="2000" dirty="0"/>
              <a:t>Send the application to the foundation by clicking the “Submit” button</a:t>
            </a:r>
          </a:p>
          <a:p>
            <a:pPr marL="0" indent="0">
              <a:buNone/>
            </a:pPr>
            <a:endParaRPr lang="en-US" dirty="0"/>
          </a:p>
        </p:txBody>
      </p:sp>
    </p:spTree>
    <p:extLst>
      <p:ext uri="{BB962C8B-B14F-4D97-AF65-F5344CB8AC3E}">
        <p14:creationId xmlns:p14="http://schemas.microsoft.com/office/powerpoint/2010/main" val="4074027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RTF 2019" id="{501C03D5-B604-F64F-B169-7BD706E1EA30}" vid="{9489F640-22B9-E447-8F26-4B9B3CB25D27}"/>
    </a:ext>
  </a:extLst>
</a:theme>
</file>

<file path=ppt/theme/theme2.xml><?xml version="1.0" encoding="utf-8"?>
<a:theme xmlns:a="http://schemas.openxmlformats.org/drawingml/2006/main" name="4_blank">
  <a:themeElements>
    <a:clrScheme name="Custom 18">
      <a:dk1>
        <a:srgbClr val="000000"/>
      </a:dk1>
      <a:lt1>
        <a:srgbClr val="FFFFFF"/>
      </a:lt1>
      <a:dk2>
        <a:srgbClr val="B4083A"/>
      </a:dk2>
      <a:lt2>
        <a:srgbClr val="808080"/>
      </a:lt2>
      <a:accent1>
        <a:srgbClr val="E2E2E2"/>
      </a:accent1>
      <a:accent2>
        <a:srgbClr val="FCC1D3"/>
      </a:accent2>
      <a:accent3>
        <a:srgbClr val="B2B2B2"/>
      </a:accent3>
      <a:accent4>
        <a:srgbClr val="4D4D4D"/>
      </a:accent4>
      <a:accent5>
        <a:srgbClr val="B3DBFF"/>
      </a:accent5>
      <a:accent6>
        <a:srgbClr val="01457C"/>
      </a:accent6>
      <a:hlink>
        <a:srgbClr val="B4083A"/>
      </a:hlink>
      <a:folHlink>
        <a:srgbClr val="FA457A"/>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Template_RTF 2019" id="{501C03D5-B604-F64F-B169-7BD706E1EA30}" vid="{7AEC0CF6-AA3D-EA42-9816-07599FA52C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387</TotalTime>
  <Words>1996</Words>
  <Application>Microsoft Macintosh PowerPoint</Application>
  <PresentationFormat>Custom</PresentationFormat>
  <Paragraphs>203</Paragraphs>
  <Slides>20</Slides>
  <Notes>3</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Office Theme</vt:lpstr>
      <vt:lpstr>4_blank</vt:lpstr>
      <vt:lpstr>think-cell Slide</vt:lpstr>
      <vt:lpstr>PowerPoint Presentation</vt:lpstr>
      <vt:lpstr>CONTENT</vt:lpstr>
      <vt:lpstr>INTRODUCTION</vt:lpstr>
      <vt:lpstr>RED TAB FOUNDATION OVERVIEW</vt:lpstr>
      <vt:lpstr>ELIGIBLITY</vt:lpstr>
      <vt:lpstr>GRANT PARTNER ROLES AND RESPONSIBILITIES </vt:lpstr>
      <vt:lpstr>APPLICATION PROCESS</vt:lpstr>
      <vt:lpstr>APPLICATION PROCESS</vt:lpstr>
      <vt:lpstr>APPLICATION PROCESS</vt:lpstr>
      <vt:lpstr>APPLICATION PROCESS</vt:lpstr>
      <vt:lpstr>QUALIFYING EMERGENCIES</vt:lpstr>
      <vt:lpstr>QUALIFYING EMERGENCIES</vt:lpstr>
      <vt:lpstr>QUALIFYING EMERGENCIES</vt:lpstr>
      <vt:lpstr>QUALIFYING EMERGENCIES</vt:lpstr>
      <vt:lpstr>QUALIFYING EMERGENCIES</vt:lpstr>
      <vt:lpstr>QUALIFYING EMERGENCIES</vt:lpstr>
      <vt:lpstr>QUALIFYING EMERGENCIES</vt:lpstr>
      <vt:lpstr>QUALIFYING EMERGENCIES</vt:lpstr>
      <vt:lpstr>QUALIFYING EMERGENCIES</vt:lpstr>
      <vt:lpstr>KEY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Kumagai, Bryce</dc:creator>
  <cp:lastModifiedBy>Kumagai, Bryce</cp:lastModifiedBy>
  <cp:revision>17</cp:revision>
  <cp:lastPrinted>2019-11-26T21:41:42Z</cp:lastPrinted>
  <dcterms:created xsi:type="dcterms:W3CDTF">2019-11-26T17:13:46Z</dcterms:created>
  <dcterms:modified xsi:type="dcterms:W3CDTF">2022-01-26T20:24:16Z</dcterms:modified>
</cp:coreProperties>
</file>